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Roboto"/>
      <p:regular r:id="rId44"/>
      <p:bold r:id="rId45"/>
      <p:italic r:id="rId46"/>
      <p:boldItalic r:id="rId47"/>
    </p:embeddedFont>
    <p:embeddedFont>
      <p:font typeface="Lexend"/>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regular.fntdata"/><Relationship Id="rId43" Type="http://schemas.openxmlformats.org/officeDocument/2006/relationships/slide" Target="slides/slide38.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exend-regular.fntdata"/><Relationship Id="rId47" Type="http://schemas.openxmlformats.org/officeDocument/2006/relationships/font" Target="fonts/Roboto-boldItalic.fntdata"/><Relationship Id="rId49" Type="http://schemas.openxmlformats.org/officeDocument/2006/relationships/font" Target="fonts/Lexen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ae55b40721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ae55b40721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e55b40721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e55b40721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ae455a7b7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ae455a7b7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ae55b40721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ae55b40721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ae55b40721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ae55b40721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ae55b40721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ae55b40721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ae55b40721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ae55b40721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ae55b40721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ae55b40721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ae55b40721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ae55b40721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ae55b40721_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ae55b40721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ae55b40721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ae55b4072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e55b40721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e55b40721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ae55b40721_2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ae55b40721_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ae55b40721_2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ae55b40721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ae55b40721_2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ae55b40721_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ae55b40721_2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ae55b40721_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ae55b40721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ae55b40721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ae3e0f741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ae3e0f741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ae455a7b7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ae455a7b7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ae455a7b7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ae455a7b7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ae455a7b7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ae455a7b7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ae2380e7c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ae2380e7c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ae3e0f741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ae3e0f741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ae455a7b7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ae455a7b7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ae455a7b7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ae455a7b7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ae455a7b7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ae455a7b7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ae455a7b7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ae455a7b7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ae455a7b7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ae455a7b7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ae455a7b7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ae455a7b7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ae455a7b7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ae455a7b7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ae455a7b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ae455a7b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ae455a7b7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ae455a7b7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ae2380e7c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ae2380e7c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b24f0ee8ac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b24f0ee8a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ae2380e7c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ae2380e7c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ae55b40721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ae55b40721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ae55b40721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ae55b40721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6.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latin typeface="Lexend"/>
                <a:ea typeface="Lexend"/>
                <a:cs typeface="Lexend"/>
                <a:sym typeface="Lexend"/>
              </a:rPr>
              <a:t>"Transformers: 'The End of History' for NLP?"</a:t>
            </a:r>
            <a:endParaRPr>
              <a:latin typeface="Lexend"/>
              <a:ea typeface="Lexend"/>
              <a:cs typeface="Lexend"/>
              <a:sym typeface="Lexe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Nested Span</a:t>
            </a:r>
            <a:endParaRPr/>
          </a:p>
        </p:txBody>
      </p:sp>
      <p:sp>
        <p:nvSpPr>
          <p:cNvPr id="127" name="Google Shape;12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t>“</a:t>
            </a:r>
            <a:r>
              <a:rPr lang="en-GB">
                <a:solidFill>
                  <a:schemeClr val="dk1"/>
                </a:solidFill>
              </a:rPr>
              <a:t>In a surprising turn of events</a:t>
            </a:r>
            <a:r>
              <a:rPr lang="en-GB"/>
              <a:t>, </a:t>
            </a:r>
            <a:r>
              <a:rPr b="1" lang="en-GB">
                <a:solidFill>
                  <a:srgbClr val="980000"/>
                </a:solidFill>
              </a:rPr>
              <a:t>{</a:t>
            </a:r>
            <a:r>
              <a:rPr b="1" lang="en-GB">
                <a:solidFill>
                  <a:schemeClr val="dk1"/>
                </a:solidFill>
              </a:rPr>
              <a:t>the leader, </a:t>
            </a:r>
            <a:r>
              <a:rPr b="1" lang="en-GB">
                <a:solidFill>
                  <a:srgbClr val="274E13"/>
                </a:solidFill>
              </a:rPr>
              <a:t>{</a:t>
            </a:r>
            <a:r>
              <a:rPr b="1" lang="en-GB">
                <a:solidFill>
                  <a:schemeClr val="dk1"/>
                </a:solidFill>
              </a:rPr>
              <a:t>who was once hailed as a visionary</a:t>
            </a:r>
            <a:r>
              <a:rPr b="1" lang="en-GB">
                <a:solidFill>
                  <a:srgbClr val="274E13"/>
                </a:solidFill>
              </a:rPr>
              <a:t>}</a:t>
            </a:r>
            <a:r>
              <a:rPr b="1" lang="en-GB">
                <a:solidFill>
                  <a:schemeClr val="dk1"/>
                </a:solidFill>
              </a:rPr>
              <a:t>, now faces criticism for his policies.</a:t>
            </a:r>
            <a:r>
              <a:rPr b="1" lang="en-GB">
                <a:solidFill>
                  <a:srgbClr val="980000"/>
                </a:solidFill>
              </a:rPr>
              <a:t>}</a:t>
            </a:r>
            <a:r>
              <a:rPr lang="en-GB"/>
              <a:t> </a:t>
            </a:r>
            <a:r>
              <a:rPr lang="en-GB">
                <a:solidFill>
                  <a:schemeClr val="dk1"/>
                </a:solidFill>
              </a:rPr>
              <a:t>Critics argue that these policies, initially seen as innovative, have led to economic downturns and increased inequality."</a:t>
            </a:r>
            <a:endParaRPr>
              <a:solidFill>
                <a:schemeClr val="dk1"/>
              </a:solidFill>
            </a:endParaRPr>
          </a:p>
          <a:p>
            <a:pPr indent="0" lvl="0" marL="0" rtl="0" algn="l">
              <a:spcBef>
                <a:spcPts val="1200"/>
              </a:spcBef>
              <a:spcAft>
                <a:spcPts val="0"/>
              </a:spcAft>
              <a:buNone/>
            </a:pPr>
            <a:r>
              <a:rPr b="1" lang="en-GB">
                <a:solidFill>
                  <a:srgbClr val="85200C"/>
                </a:solidFill>
              </a:rPr>
              <a:t>Outer Span</a:t>
            </a:r>
            <a:r>
              <a:rPr lang="en-GB">
                <a:solidFill>
                  <a:schemeClr val="dk1"/>
                </a:solidFill>
              </a:rPr>
              <a:t>: "the leader, who was once hailed as a visionary, now faces criticism for his policies."</a:t>
            </a:r>
            <a:endParaRPr>
              <a:solidFill>
                <a:schemeClr val="dk1"/>
              </a:solidFill>
            </a:endParaRPr>
          </a:p>
          <a:p>
            <a:pPr indent="0" lvl="0" marL="0" rtl="0" algn="l">
              <a:spcBef>
                <a:spcPts val="1200"/>
              </a:spcBef>
              <a:spcAft>
                <a:spcPts val="0"/>
              </a:spcAft>
              <a:buNone/>
            </a:pPr>
            <a:r>
              <a:rPr b="1" lang="en-GB">
                <a:solidFill>
                  <a:schemeClr val="dk1"/>
                </a:solidFill>
              </a:rPr>
              <a:t>Loaded Language</a:t>
            </a:r>
            <a:r>
              <a:rPr lang="en-GB">
                <a:solidFill>
                  <a:schemeClr val="dk1"/>
                </a:solidFill>
              </a:rPr>
              <a:t>: for its emotionally charged portrayal of the leader's change in public perception.</a:t>
            </a:r>
            <a:endParaRPr>
              <a:solidFill>
                <a:schemeClr val="dk1"/>
              </a:solidFill>
            </a:endParaRPr>
          </a:p>
          <a:p>
            <a:pPr indent="0" lvl="0" marL="0" rtl="0" algn="l">
              <a:spcBef>
                <a:spcPts val="1200"/>
              </a:spcBef>
              <a:spcAft>
                <a:spcPts val="0"/>
              </a:spcAft>
              <a:buNone/>
            </a:pPr>
            <a:r>
              <a:rPr b="1" lang="en-GB">
                <a:solidFill>
                  <a:srgbClr val="980000"/>
                </a:solidFill>
              </a:rPr>
              <a:t>Inner Span</a:t>
            </a:r>
            <a:r>
              <a:rPr lang="en-GB">
                <a:solidFill>
                  <a:schemeClr val="dk1"/>
                </a:solidFill>
              </a:rPr>
              <a:t>: "who was once hailed as a visionary"</a:t>
            </a:r>
            <a:endParaRPr>
              <a:solidFill>
                <a:schemeClr val="dk1"/>
              </a:solidFill>
            </a:endParaRPr>
          </a:p>
          <a:p>
            <a:pPr indent="0" lvl="0" marL="0" rtl="0" algn="l">
              <a:spcBef>
                <a:spcPts val="1200"/>
              </a:spcBef>
              <a:spcAft>
                <a:spcPts val="1200"/>
              </a:spcAft>
              <a:buNone/>
            </a:pPr>
            <a:r>
              <a:rPr b="1" lang="en-GB">
                <a:solidFill>
                  <a:schemeClr val="dk1"/>
                </a:solidFill>
              </a:rPr>
              <a:t>Appeal to Authority</a:t>
            </a:r>
            <a:r>
              <a:rPr lang="en-GB">
                <a:solidFill>
                  <a:schemeClr val="dk1"/>
                </a:solidFill>
              </a:rPr>
              <a:t>:  it references the leader's past positive reputation to contrast with the current criticism.</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Repetition Spans</a:t>
            </a:r>
            <a:endParaRPr/>
          </a:p>
        </p:txBody>
      </p:sp>
      <p:sp>
        <p:nvSpPr>
          <p:cNvPr id="133" name="Google Shape;13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rPr>
              <a:t>“</a:t>
            </a:r>
            <a:r>
              <a:rPr lang="en-GB">
                <a:solidFill>
                  <a:schemeClr val="dk1"/>
                </a:solidFill>
              </a:rPr>
              <a:t>The government's policy on healthcare has been </a:t>
            </a:r>
            <a:r>
              <a:rPr b="1" lang="en-GB">
                <a:solidFill>
                  <a:srgbClr val="85200C"/>
                </a:solidFill>
              </a:rPr>
              <a:t>a failure</a:t>
            </a:r>
            <a:r>
              <a:rPr lang="en-GB">
                <a:solidFill>
                  <a:schemeClr val="dk1"/>
                </a:solidFill>
              </a:rPr>
              <a:t>. It's a failure because it hasn't addressed key issues. This policy, </a:t>
            </a:r>
            <a:r>
              <a:rPr b="1" lang="en-GB">
                <a:solidFill>
                  <a:srgbClr val="85200C"/>
                </a:solidFill>
              </a:rPr>
              <a:t>a failure</a:t>
            </a:r>
            <a:r>
              <a:rPr lang="en-GB">
                <a:solidFill>
                  <a:schemeClr val="dk1"/>
                </a:solidFill>
              </a:rPr>
              <a:t> from the start, continues to ignore the needs of the public. The repeated </a:t>
            </a:r>
            <a:r>
              <a:rPr b="1" lang="en-GB">
                <a:solidFill>
                  <a:srgbClr val="85200C"/>
                </a:solidFill>
              </a:rPr>
              <a:t>failures</a:t>
            </a:r>
            <a:r>
              <a:rPr lang="en-GB">
                <a:solidFill>
                  <a:srgbClr val="85200C"/>
                </a:solidFill>
              </a:rPr>
              <a:t> </a:t>
            </a:r>
            <a:r>
              <a:rPr lang="en-GB">
                <a:solidFill>
                  <a:schemeClr val="dk1"/>
                </a:solidFill>
              </a:rPr>
              <a:t>of this policy have been evident”</a:t>
            </a:r>
            <a:endParaRPr>
              <a:solidFill>
                <a:schemeClr val="dk1"/>
              </a:solidFill>
            </a:endParaRPr>
          </a:p>
          <a:p>
            <a:pPr indent="0" lvl="0" marL="0" rtl="0" algn="l">
              <a:spcBef>
                <a:spcPts val="1200"/>
              </a:spcBef>
              <a:spcAft>
                <a:spcPts val="0"/>
              </a:spcAft>
              <a:buNone/>
            </a:pPr>
            <a:r>
              <a:t/>
            </a:r>
            <a:endParaRPr>
              <a:solidFill>
                <a:schemeClr val="dk1"/>
              </a:solidFill>
            </a:endParaRPr>
          </a:p>
          <a:p>
            <a:pPr indent="-336550" lvl="0" marL="457200" rtl="0" algn="l">
              <a:spcBef>
                <a:spcPts val="1200"/>
              </a:spcBef>
              <a:spcAft>
                <a:spcPts val="0"/>
              </a:spcAft>
              <a:buClr>
                <a:schemeClr val="dk1"/>
              </a:buClr>
              <a:buSzPts val="1700"/>
              <a:buChar char="-"/>
            </a:pPr>
            <a:r>
              <a:rPr b="1" lang="en-GB" sz="1700">
                <a:solidFill>
                  <a:schemeClr val="dk1"/>
                </a:solidFill>
              </a:rPr>
              <a:t>For transformer-based models, with input length limitations, capturing this dispersed, repetitive pattern can be challenging.</a:t>
            </a:r>
            <a:endParaRPr b="1" sz="1700">
              <a:solidFill>
                <a:schemeClr val="dk1"/>
              </a:solidFill>
            </a:endParaRPr>
          </a:p>
          <a:p>
            <a:pPr indent="0" lvl="0" marL="0" rtl="0" algn="l">
              <a:spcBef>
                <a:spcPts val="1200"/>
              </a:spcBef>
              <a:spcAft>
                <a:spcPts val="1200"/>
              </a:spcAft>
              <a:buNone/>
            </a:pPr>
            <a:r>
              <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idx="1" type="body"/>
          </p:nvPr>
        </p:nvSpPr>
        <p:spPr>
          <a:xfrm>
            <a:off x="0" y="1043400"/>
            <a:ext cx="3920100" cy="2707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b="1" lang="en-GB" sz="1050">
                <a:solidFill>
                  <a:schemeClr val="dk1"/>
                </a:solidFill>
                <a:latin typeface="Georgia"/>
                <a:ea typeface="Georgia"/>
                <a:cs typeface="Georgia"/>
                <a:sym typeface="Georgia"/>
              </a:rPr>
              <a:t>BIO Tagging:</a:t>
            </a:r>
            <a:endParaRPr sz="1050">
              <a:solidFill>
                <a:schemeClr val="dk1"/>
              </a:solidFill>
              <a:latin typeface="Georgia"/>
              <a:ea typeface="Georgia"/>
              <a:cs typeface="Georgia"/>
              <a:sym typeface="Georgia"/>
            </a:endParaRPr>
          </a:p>
          <a:p>
            <a:pPr indent="0" lvl="0" marL="0" rtl="0" algn="l">
              <a:lnSpc>
                <a:spcPct val="95000"/>
              </a:lnSpc>
              <a:spcBef>
                <a:spcPts val="1200"/>
              </a:spcBef>
              <a:spcAft>
                <a:spcPts val="0"/>
              </a:spcAft>
              <a:buSzPts val="275"/>
              <a:buNone/>
            </a:pPr>
            <a:r>
              <a:rPr lang="en-GB" sz="1150">
                <a:solidFill>
                  <a:schemeClr val="dk1"/>
                </a:solidFill>
                <a:latin typeface="Georgia"/>
                <a:ea typeface="Georgia"/>
                <a:cs typeface="Georgia"/>
                <a:sym typeface="Georgia"/>
              </a:rPr>
              <a:t>B- (Begin): the beginning of an entity</a:t>
            </a:r>
            <a:endParaRPr sz="1150">
              <a:solidFill>
                <a:schemeClr val="dk1"/>
              </a:solidFill>
              <a:latin typeface="Georgia"/>
              <a:ea typeface="Georgia"/>
              <a:cs typeface="Georgia"/>
              <a:sym typeface="Georgia"/>
            </a:endParaRPr>
          </a:p>
          <a:p>
            <a:pPr indent="0" lvl="0" marL="0" rtl="0" algn="l">
              <a:lnSpc>
                <a:spcPct val="95000"/>
              </a:lnSpc>
              <a:spcBef>
                <a:spcPts val="1200"/>
              </a:spcBef>
              <a:spcAft>
                <a:spcPts val="0"/>
              </a:spcAft>
              <a:buSzPts val="275"/>
              <a:buNone/>
            </a:pPr>
            <a:r>
              <a:rPr lang="en-GB" sz="1150">
                <a:solidFill>
                  <a:schemeClr val="dk1"/>
                </a:solidFill>
                <a:latin typeface="Georgia"/>
                <a:ea typeface="Georgia"/>
                <a:cs typeface="Georgia"/>
                <a:sym typeface="Georgia"/>
              </a:rPr>
              <a:t>I- (Inside): inside an entity (but not the first token)</a:t>
            </a:r>
            <a:endParaRPr sz="1150">
              <a:solidFill>
                <a:schemeClr val="dk1"/>
              </a:solidFill>
              <a:latin typeface="Georgia"/>
              <a:ea typeface="Georgia"/>
              <a:cs typeface="Georgia"/>
              <a:sym typeface="Georgia"/>
            </a:endParaRPr>
          </a:p>
          <a:p>
            <a:pPr indent="0" lvl="0" marL="0" rtl="0" algn="l">
              <a:lnSpc>
                <a:spcPct val="95000"/>
              </a:lnSpc>
              <a:spcBef>
                <a:spcPts val="1200"/>
              </a:spcBef>
              <a:spcAft>
                <a:spcPts val="0"/>
              </a:spcAft>
              <a:buSzPts val="275"/>
              <a:buNone/>
            </a:pPr>
            <a:r>
              <a:rPr lang="en-GB" sz="1150">
                <a:solidFill>
                  <a:schemeClr val="dk1"/>
                </a:solidFill>
                <a:latin typeface="Georgia"/>
                <a:ea typeface="Georgia"/>
                <a:cs typeface="Georgia"/>
                <a:sym typeface="Georgia"/>
              </a:rPr>
              <a:t>O (Outside): outside of an entity</a:t>
            </a:r>
            <a:endParaRPr sz="1150">
              <a:solidFill>
                <a:schemeClr val="dk1"/>
              </a:solidFill>
              <a:latin typeface="Georgia"/>
              <a:ea typeface="Georgia"/>
              <a:cs typeface="Georgia"/>
              <a:sym typeface="Georgia"/>
            </a:endParaRPr>
          </a:p>
          <a:p>
            <a:pPr indent="0" lvl="0" marL="0" rtl="0" algn="l">
              <a:lnSpc>
                <a:spcPct val="95000"/>
              </a:lnSpc>
              <a:spcBef>
                <a:spcPts val="1200"/>
              </a:spcBef>
              <a:spcAft>
                <a:spcPts val="0"/>
              </a:spcAft>
              <a:buSzPts val="275"/>
              <a:buNone/>
            </a:pPr>
            <a:r>
              <a:t/>
            </a:r>
            <a:endParaRPr sz="1150">
              <a:solidFill>
                <a:schemeClr val="dk1"/>
              </a:solidFill>
              <a:latin typeface="Georgia"/>
              <a:ea typeface="Georgia"/>
              <a:cs typeface="Georgia"/>
              <a:sym typeface="Georgia"/>
            </a:endParaRPr>
          </a:p>
          <a:p>
            <a:pPr indent="0" lvl="0" marL="0" rtl="0" algn="l">
              <a:lnSpc>
                <a:spcPct val="95000"/>
              </a:lnSpc>
              <a:spcBef>
                <a:spcPts val="1200"/>
              </a:spcBef>
              <a:spcAft>
                <a:spcPts val="1200"/>
              </a:spcAft>
              <a:buSzPts val="275"/>
              <a:buNone/>
            </a:pPr>
            <a:r>
              <a:rPr lang="en-GB" sz="1150">
                <a:solidFill>
                  <a:schemeClr val="dk1"/>
                </a:solidFill>
                <a:latin typeface="Georgia"/>
                <a:ea typeface="Georgia"/>
                <a:cs typeface="Georgia"/>
                <a:sym typeface="Georgia"/>
              </a:rPr>
              <a:t>Artificial (B-Entity) / Intelligence / (I-Entity) / has (O) / revolutionized (O) / the (O) / field (O) / of (O) / data (B-Entity) /analysis (I-Entity)</a:t>
            </a:r>
            <a:endParaRPr sz="1150">
              <a:solidFill>
                <a:schemeClr val="dk1"/>
              </a:solidFill>
              <a:latin typeface="Georgia"/>
              <a:ea typeface="Georgia"/>
              <a:cs typeface="Georgia"/>
              <a:sym typeface="Georgia"/>
            </a:endParaRPr>
          </a:p>
        </p:txBody>
      </p:sp>
      <p:sp>
        <p:nvSpPr>
          <p:cNvPr id="139" name="Google Shape;139;p24"/>
          <p:cNvSpPr txBox="1"/>
          <p:nvPr/>
        </p:nvSpPr>
        <p:spPr>
          <a:xfrm>
            <a:off x="49375" y="271900"/>
            <a:ext cx="7508100" cy="3870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1200"/>
              </a:spcAft>
              <a:buNone/>
            </a:pPr>
            <a:r>
              <a:rPr b="1" lang="en-GB" sz="1383">
                <a:solidFill>
                  <a:schemeClr val="dk1"/>
                </a:solidFill>
              </a:rPr>
              <a:t>Example Sentence: "Artificial Intelligence has revolutionized the field of data analysis."</a:t>
            </a:r>
            <a:endParaRPr sz="1500">
              <a:solidFill>
                <a:schemeClr val="dk1"/>
              </a:solidFill>
            </a:endParaRPr>
          </a:p>
        </p:txBody>
      </p:sp>
      <p:sp>
        <p:nvSpPr>
          <p:cNvPr id="140" name="Google Shape;140;p24"/>
          <p:cNvSpPr txBox="1"/>
          <p:nvPr/>
        </p:nvSpPr>
        <p:spPr>
          <a:xfrm>
            <a:off x="4929525" y="967200"/>
            <a:ext cx="4010700" cy="269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100">
                <a:solidFill>
                  <a:schemeClr val="dk1"/>
                </a:solidFill>
                <a:latin typeface="Georgia"/>
                <a:ea typeface="Georgia"/>
                <a:cs typeface="Georgia"/>
                <a:sym typeface="Georgia"/>
              </a:rPr>
              <a:t>BIEOS Tagging: </a:t>
            </a:r>
            <a:endParaRPr b="1" sz="1100">
              <a:solidFill>
                <a:schemeClr val="dk1"/>
              </a:solidFill>
              <a:latin typeface="Georgia"/>
              <a:ea typeface="Georgia"/>
              <a:cs typeface="Georgia"/>
              <a:sym typeface="Georgia"/>
            </a:endParaRPr>
          </a:p>
          <a:p>
            <a:pPr indent="0" lvl="0" marL="0" rtl="0" algn="l">
              <a:lnSpc>
                <a:spcPct val="95000"/>
              </a:lnSpc>
              <a:spcBef>
                <a:spcPts val="1200"/>
              </a:spcBef>
              <a:spcAft>
                <a:spcPts val="0"/>
              </a:spcAft>
              <a:buClr>
                <a:schemeClr val="dk1"/>
              </a:buClr>
              <a:buSzPts val="275"/>
              <a:buFont typeface="Arial"/>
              <a:buNone/>
            </a:pPr>
            <a:r>
              <a:rPr lang="en-GB" sz="1100">
                <a:solidFill>
                  <a:schemeClr val="dk1"/>
                </a:solidFill>
                <a:latin typeface="Georgia"/>
                <a:ea typeface="Georgia"/>
                <a:cs typeface="Georgia"/>
                <a:sym typeface="Georgia"/>
              </a:rPr>
              <a:t>B- (Begin): the beginning of an entity</a:t>
            </a:r>
            <a:endParaRPr sz="1100">
              <a:solidFill>
                <a:schemeClr val="dk1"/>
              </a:solidFill>
              <a:latin typeface="Georgia"/>
              <a:ea typeface="Georgia"/>
              <a:cs typeface="Georgia"/>
              <a:sym typeface="Georgia"/>
            </a:endParaRPr>
          </a:p>
          <a:p>
            <a:pPr indent="0" lvl="0" marL="0" rtl="0" algn="l">
              <a:lnSpc>
                <a:spcPct val="95000"/>
              </a:lnSpc>
              <a:spcBef>
                <a:spcPts val="1200"/>
              </a:spcBef>
              <a:spcAft>
                <a:spcPts val="0"/>
              </a:spcAft>
              <a:buNone/>
            </a:pPr>
            <a:r>
              <a:rPr lang="en-GB" sz="1100">
                <a:solidFill>
                  <a:schemeClr val="dk1"/>
                </a:solidFill>
                <a:latin typeface="Georgia"/>
                <a:ea typeface="Georgia"/>
                <a:cs typeface="Georgia"/>
                <a:sym typeface="Georgia"/>
              </a:rPr>
              <a:t>I- (Inside): inside an entity (but not the first token)</a:t>
            </a:r>
            <a:endParaRPr sz="1100">
              <a:solidFill>
                <a:schemeClr val="dk1"/>
              </a:solidFill>
              <a:latin typeface="Georgia"/>
              <a:ea typeface="Georgia"/>
              <a:cs typeface="Georgia"/>
              <a:sym typeface="Georgia"/>
            </a:endParaRPr>
          </a:p>
          <a:p>
            <a:pPr indent="0" lvl="0" marL="0" rtl="0" algn="l">
              <a:lnSpc>
                <a:spcPct val="95000"/>
              </a:lnSpc>
              <a:spcBef>
                <a:spcPts val="1200"/>
              </a:spcBef>
              <a:spcAft>
                <a:spcPts val="0"/>
              </a:spcAft>
              <a:buClr>
                <a:schemeClr val="dk1"/>
              </a:buClr>
              <a:buSzPts val="275"/>
              <a:buFont typeface="Arial"/>
              <a:buNone/>
            </a:pPr>
            <a:r>
              <a:rPr lang="en-GB" sz="1100">
                <a:solidFill>
                  <a:schemeClr val="dk1"/>
                </a:solidFill>
                <a:latin typeface="Georgia"/>
                <a:ea typeface="Georgia"/>
                <a:cs typeface="Georgia"/>
                <a:sym typeface="Georgia"/>
              </a:rPr>
              <a:t>O (Outside): outside of an entity</a:t>
            </a:r>
            <a:endParaRPr sz="1100">
              <a:solidFill>
                <a:schemeClr val="dk1"/>
              </a:solidFill>
              <a:latin typeface="Georgia"/>
              <a:ea typeface="Georgia"/>
              <a:cs typeface="Georgia"/>
              <a:sym typeface="Georgia"/>
            </a:endParaRPr>
          </a:p>
          <a:p>
            <a:pPr indent="0" lvl="0" marL="0" rtl="0" algn="l">
              <a:lnSpc>
                <a:spcPct val="115000"/>
              </a:lnSpc>
              <a:spcBef>
                <a:spcPts val="1200"/>
              </a:spcBef>
              <a:spcAft>
                <a:spcPts val="0"/>
              </a:spcAft>
              <a:buNone/>
            </a:pPr>
            <a:r>
              <a:rPr lang="en-GB" sz="1100">
                <a:solidFill>
                  <a:schemeClr val="dk1"/>
                </a:solidFill>
                <a:latin typeface="Georgia"/>
                <a:ea typeface="Georgia"/>
                <a:cs typeface="Georgia"/>
                <a:sym typeface="Georgia"/>
              </a:rPr>
              <a:t>E- (End): the end of an entity  </a:t>
            </a:r>
            <a:endParaRPr sz="1100">
              <a:solidFill>
                <a:schemeClr val="dk1"/>
              </a:solidFill>
              <a:latin typeface="Georgia"/>
              <a:ea typeface="Georgia"/>
              <a:cs typeface="Georgia"/>
              <a:sym typeface="Georgia"/>
            </a:endParaRPr>
          </a:p>
          <a:p>
            <a:pPr indent="0" lvl="0" marL="0" rtl="0" algn="l">
              <a:lnSpc>
                <a:spcPct val="115000"/>
              </a:lnSpc>
              <a:spcBef>
                <a:spcPts val="1200"/>
              </a:spcBef>
              <a:spcAft>
                <a:spcPts val="0"/>
              </a:spcAft>
              <a:buNone/>
            </a:pPr>
            <a:r>
              <a:rPr lang="en-GB" sz="1100">
                <a:solidFill>
                  <a:schemeClr val="dk1"/>
                </a:solidFill>
                <a:latin typeface="Georgia"/>
                <a:ea typeface="Georgia"/>
                <a:cs typeface="Georgia"/>
                <a:sym typeface="Georgia"/>
              </a:rPr>
              <a:t>S- (Single): a single-word entity</a:t>
            </a:r>
            <a:endParaRPr sz="1100">
              <a:solidFill>
                <a:schemeClr val="dk1"/>
              </a:solidFill>
              <a:latin typeface="Georgia"/>
              <a:ea typeface="Georgia"/>
              <a:cs typeface="Georgia"/>
              <a:sym typeface="Georgia"/>
            </a:endParaRPr>
          </a:p>
          <a:p>
            <a:pPr indent="0" lvl="0" marL="0" rtl="0" algn="l">
              <a:lnSpc>
                <a:spcPct val="105000"/>
              </a:lnSpc>
              <a:spcBef>
                <a:spcPts val="1200"/>
              </a:spcBef>
              <a:spcAft>
                <a:spcPts val="1200"/>
              </a:spcAft>
              <a:buNone/>
            </a:pPr>
            <a:r>
              <a:rPr lang="en-GB" sz="1100">
                <a:solidFill>
                  <a:schemeClr val="dk1"/>
                </a:solidFill>
                <a:latin typeface="Georgia"/>
                <a:ea typeface="Georgia"/>
                <a:cs typeface="Georgia"/>
                <a:sym typeface="Georgia"/>
              </a:rPr>
              <a:t>Artificial (B-Entity) / Intelligence (E-Entity) / has (O) / revolutionized (O) / the (O) / field (O) / of (O) / data (B-Entity) / analysis (E-Entity)</a:t>
            </a:r>
            <a:endParaRPr sz="1100">
              <a:solidFill>
                <a:schemeClr val="dk1"/>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Pre and Post processing methods</a:t>
            </a:r>
            <a:endParaRPr/>
          </a:p>
        </p:txBody>
      </p:sp>
      <p:sp>
        <p:nvSpPr>
          <p:cNvPr id="146" name="Google Shape;146;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We choose best Benchmark models:</a:t>
            </a:r>
            <a:br>
              <a:rPr lang="en-GB"/>
            </a:br>
            <a:br>
              <a:rPr lang="en-GB"/>
            </a:br>
            <a:r>
              <a:rPr lang="en-GB">
                <a:solidFill>
                  <a:schemeClr val="dk1"/>
                </a:solidFill>
              </a:rPr>
              <a:t>RoBERTa</a:t>
            </a:r>
            <a:r>
              <a:rPr lang="en-GB"/>
              <a:t>: better capturing contextual relationships in text</a:t>
            </a:r>
            <a:endParaRPr/>
          </a:p>
          <a:p>
            <a:pPr indent="0" lvl="0" marL="0" rtl="0" algn="l">
              <a:spcBef>
                <a:spcPts val="1200"/>
              </a:spcBef>
              <a:spcAft>
                <a:spcPts val="1200"/>
              </a:spcAft>
              <a:buNone/>
            </a:pPr>
            <a:r>
              <a:rPr lang="en-GB">
                <a:solidFill>
                  <a:schemeClr val="dk1"/>
                </a:solidFill>
              </a:rPr>
              <a:t>XLnet</a:t>
            </a:r>
            <a:r>
              <a:rPr lang="en-GB"/>
              <a:t> : can learn bidirectional contexts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Token classification</a:t>
            </a:r>
            <a:endParaRPr/>
          </a:p>
        </p:txBody>
      </p:sp>
      <p:sp>
        <p:nvSpPr>
          <p:cNvPr id="152" name="Google Shape;15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Used </a:t>
            </a:r>
            <a:r>
              <a:rPr b="1" lang="en-GB"/>
              <a:t>BIO</a:t>
            </a:r>
            <a:r>
              <a:rPr lang="en-GB"/>
              <a:t> and </a:t>
            </a:r>
            <a:r>
              <a:rPr b="1" lang="en-GB"/>
              <a:t>BIEOS </a:t>
            </a:r>
            <a:endParaRPr b="1"/>
          </a:p>
          <a:p>
            <a:pPr indent="-342900" lvl="0" marL="457200" rtl="0" algn="l">
              <a:spcBef>
                <a:spcPts val="0"/>
              </a:spcBef>
              <a:spcAft>
                <a:spcPts val="0"/>
              </a:spcAft>
              <a:buSzPts val="1800"/>
              <a:buChar char="-"/>
            </a:pPr>
            <a:r>
              <a:rPr lang="en-GB"/>
              <a:t>created an </a:t>
            </a:r>
            <a:r>
              <a:rPr b="1" lang="en-GB"/>
              <a:t>ensemble of three models</a:t>
            </a:r>
            <a:r>
              <a:rPr lang="en-GB"/>
              <a:t> trained with the same hyper-parameters, but using different random seeds</a:t>
            </a:r>
            <a:endParaRPr/>
          </a:p>
          <a:p>
            <a:pPr indent="-342900" lvl="0" marL="457200" rtl="0" algn="l">
              <a:spcBef>
                <a:spcPts val="0"/>
              </a:spcBef>
              <a:spcAft>
                <a:spcPts val="0"/>
              </a:spcAft>
              <a:buSzPts val="1800"/>
              <a:buChar char="-"/>
            </a:pPr>
            <a:r>
              <a:rPr lang="en-GB"/>
              <a:t> </a:t>
            </a:r>
            <a:r>
              <a:rPr b="1" lang="en-GB"/>
              <a:t>merge the intersecting spans</a:t>
            </a:r>
            <a:endParaRPr b="1"/>
          </a:p>
          <a:p>
            <a:pPr indent="0" lvl="0" marL="457200" rtl="0" algn="l">
              <a:spcBef>
                <a:spcPts val="1200"/>
              </a:spcBef>
              <a:spcAft>
                <a:spcPts val="1200"/>
              </a:spcAft>
              <a:buNone/>
            </a:pPr>
            <a:r>
              <a:rPr lang="en-GB"/>
              <a:t>(capture a broader range of patterns and reduces the chance of overfitting to specific aspects of the training data)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CRFs: Conditional Random Fields</a:t>
            </a:r>
            <a:endParaRPr/>
          </a:p>
        </p:txBody>
      </p:sp>
      <p:sp>
        <p:nvSpPr>
          <p:cNvPr id="158" name="Google Shape;158;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GB">
                <a:solidFill>
                  <a:schemeClr val="dk1"/>
                </a:solidFill>
              </a:rPr>
              <a:t>Problem:</a:t>
            </a:r>
            <a:endParaRPr i="1">
              <a:solidFill>
                <a:schemeClr val="dk1"/>
              </a:solidFill>
            </a:endParaRPr>
          </a:p>
          <a:p>
            <a:pPr indent="0" lvl="0" marL="0" rtl="0" algn="l">
              <a:spcBef>
                <a:spcPts val="1200"/>
              </a:spcBef>
              <a:spcAft>
                <a:spcPts val="0"/>
              </a:spcAft>
              <a:buNone/>
            </a:pPr>
            <a:r>
              <a:rPr lang="en-GB">
                <a:solidFill>
                  <a:schemeClr val="dk1"/>
                </a:solidFill>
              </a:rPr>
              <a:t>Result of </a:t>
            </a:r>
            <a:r>
              <a:rPr lang="en-GB">
                <a:solidFill>
                  <a:schemeClr val="dk1"/>
                </a:solidFill>
              </a:rPr>
              <a:t>Model + </a:t>
            </a:r>
            <a:r>
              <a:rPr lang="en-GB">
                <a:solidFill>
                  <a:schemeClr val="dk1"/>
                </a:solidFill>
              </a:rPr>
              <a:t>softmax activation function</a:t>
            </a:r>
            <a:r>
              <a:rPr lang="en-GB">
                <a:solidFill>
                  <a:schemeClr val="dk1"/>
                </a:solidFill>
              </a:rPr>
              <a:t>: </a:t>
            </a:r>
            <a:endParaRPr>
              <a:solidFill>
                <a:schemeClr val="dk1"/>
              </a:solidFill>
            </a:endParaRPr>
          </a:p>
          <a:p>
            <a:pPr indent="0" lvl="0" marL="0" rtl="0" algn="l">
              <a:spcBef>
                <a:spcPts val="1200"/>
              </a:spcBef>
              <a:spcAft>
                <a:spcPts val="0"/>
              </a:spcAft>
              <a:buNone/>
            </a:pPr>
            <a:r>
              <a:rPr lang="en-GB" sz="1700"/>
              <a:t>“I-PROP” tag can only go after the “B-PROP” tag. </a:t>
            </a:r>
            <a:endParaRPr sz="1700"/>
          </a:p>
          <a:p>
            <a:pPr indent="0" lvl="0" marL="0" rtl="0" algn="l">
              <a:spcBef>
                <a:spcPts val="1200"/>
              </a:spcBef>
              <a:spcAft>
                <a:spcPts val="0"/>
              </a:spcAft>
              <a:buNone/>
            </a:pPr>
            <a:r>
              <a:rPr lang="en-GB" sz="1700"/>
              <a:t>But RoBERTa produced :</a:t>
            </a:r>
            <a:endParaRPr sz="1700"/>
          </a:p>
          <a:p>
            <a:pPr indent="0" lvl="0" marL="0" rtl="0" algn="l">
              <a:spcBef>
                <a:spcPts val="1200"/>
              </a:spcBef>
              <a:spcAft>
                <a:spcPts val="0"/>
              </a:spcAft>
              <a:buNone/>
            </a:pPr>
            <a:r>
              <a:rPr lang="en-GB" sz="1700"/>
              <a:t>“O-PROP I-PROP O-PROP” for some inputs  ( </a:t>
            </a:r>
            <a:r>
              <a:rPr i="1" lang="en-GB" sz="1700">
                <a:solidFill>
                  <a:srgbClr val="FF0000"/>
                </a:solidFill>
              </a:rPr>
              <a:t>Error </a:t>
            </a:r>
            <a:r>
              <a:rPr lang="en-GB" sz="1700"/>
              <a:t>)</a:t>
            </a:r>
            <a:endParaRPr sz="1700"/>
          </a:p>
          <a:p>
            <a:pPr indent="0" lvl="0" marL="0" rtl="0" algn="l">
              <a:spcBef>
                <a:spcPts val="1200"/>
              </a:spcBef>
              <a:spcAft>
                <a:spcPts val="0"/>
              </a:spcAft>
              <a:buNone/>
            </a:pPr>
            <a:r>
              <a:rPr i="1" lang="en-GB">
                <a:solidFill>
                  <a:schemeClr val="dk1"/>
                </a:solidFill>
              </a:rPr>
              <a:t>Solution:</a:t>
            </a:r>
            <a:endParaRPr i="1">
              <a:solidFill>
                <a:schemeClr val="dk1"/>
              </a:solidFill>
            </a:endParaRPr>
          </a:p>
          <a:p>
            <a:pPr indent="0" lvl="0" marL="0" rtl="0" algn="l">
              <a:spcBef>
                <a:spcPts val="1200"/>
              </a:spcBef>
              <a:spcAft>
                <a:spcPts val="1200"/>
              </a:spcAft>
              <a:buNone/>
            </a:pPr>
            <a:r>
              <a:rPr lang="en-GB">
                <a:solidFill>
                  <a:schemeClr val="dk1"/>
                </a:solidFill>
              </a:rPr>
              <a:t>Model + CRF (Instead of softmax)</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Model+ CRF couldn’t handle Punctuation Symbols</a:t>
            </a:r>
            <a:endParaRPr/>
          </a:p>
        </p:txBody>
      </p:sp>
      <p:sp>
        <p:nvSpPr>
          <p:cNvPr id="164" name="Google Shape;164;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GB">
                <a:solidFill>
                  <a:schemeClr val="dk1"/>
                </a:solidFill>
              </a:rPr>
              <a:t>"John, a renowned scientist, said: 'Quantum computing is the future.' He believes it will revolutionize computing."</a:t>
            </a:r>
            <a:endParaRPr>
              <a:solidFill>
                <a:schemeClr val="dk1"/>
              </a:solidFill>
            </a:endParaRPr>
          </a:p>
          <a:p>
            <a:pPr indent="0" lvl="0" marL="0" rtl="0" algn="l">
              <a:spcBef>
                <a:spcPts val="1200"/>
              </a:spcBef>
              <a:spcAft>
                <a:spcPts val="0"/>
              </a:spcAft>
              <a:buNone/>
            </a:pPr>
            <a:r>
              <a:rPr lang="en-GB" sz="1583">
                <a:solidFill>
                  <a:srgbClr val="073763"/>
                </a:solidFill>
              </a:rPr>
              <a:t>Inherent approach</a:t>
            </a:r>
            <a:r>
              <a:rPr lang="en-GB" sz="1583"/>
              <a:t>: Give high token–token attention to the </a:t>
            </a:r>
            <a:r>
              <a:rPr b="1" lang="en-GB" sz="1583"/>
              <a:t>[SEP]</a:t>
            </a:r>
            <a:r>
              <a:rPr lang="en-GB" sz="1583"/>
              <a:t> token, to the periods,commas, etc.</a:t>
            </a:r>
            <a:endParaRPr sz="1583"/>
          </a:p>
          <a:p>
            <a:pPr indent="0" lvl="0" marL="0" rtl="0" algn="l">
              <a:spcBef>
                <a:spcPts val="1200"/>
              </a:spcBef>
              <a:spcAft>
                <a:spcPts val="0"/>
              </a:spcAft>
              <a:buNone/>
            </a:pPr>
            <a:r>
              <a:rPr lang="en-GB" sz="1583"/>
              <a:t>In other words, Give large attention weights to punctuation (</a:t>
            </a:r>
            <a:r>
              <a:rPr lang="en-GB" sz="1583">
                <a:solidFill>
                  <a:srgbClr val="FF0000"/>
                </a:solidFill>
              </a:rPr>
              <a:t>still didn’t work</a:t>
            </a:r>
            <a:r>
              <a:rPr lang="en-GB" sz="1583"/>
              <a:t> for some task)</a:t>
            </a:r>
            <a:endParaRPr sz="1583"/>
          </a:p>
          <a:p>
            <a:pPr indent="0" lvl="0" marL="0" rtl="0" algn="l">
              <a:spcBef>
                <a:spcPts val="1200"/>
              </a:spcBef>
              <a:spcAft>
                <a:spcPts val="0"/>
              </a:spcAft>
              <a:buNone/>
            </a:pPr>
            <a:r>
              <a:rPr lang="en-GB">
                <a:solidFill>
                  <a:srgbClr val="073763"/>
                </a:solidFill>
              </a:rPr>
              <a:t>Simple rule/solution</a:t>
            </a:r>
            <a:r>
              <a:rPr lang="en-GB"/>
              <a:t>:</a:t>
            </a:r>
            <a:endParaRPr/>
          </a:p>
          <a:p>
            <a:pPr indent="0" lvl="0" marL="0" rtl="0" algn="l">
              <a:spcBef>
                <a:spcPts val="1200"/>
              </a:spcBef>
              <a:spcAft>
                <a:spcPts val="0"/>
              </a:spcAft>
              <a:buNone/>
            </a:pPr>
            <a:r>
              <a:rPr lang="en-GB"/>
              <a:t>A span cannot begin or end with a punctuation symbol, unless it is enclosed in quotation marks.</a:t>
            </a:r>
            <a:endParaRPr/>
          </a:p>
          <a:p>
            <a:pPr indent="0" lvl="0" marL="0" rtl="0" algn="l">
              <a:spcBef>
                <a:spcPts val="1200"/>
              </a:spcBef>
              <a:spcAft>
                <a:spcPts val="0"/>
              </a:spcAft>
              <a:buNone/>
            </a:pPr>
            <a:r>
              <a:rPr lang="en-GB" sz="1200">
                <a:solidFill>
                  <a:srgbClr val="D1D5DB"/>
                </a:solidFill>
                <a:highlight>
                  <a:srgbClr val="343541"/>
                </a:highlight>
                <a:latin typeface="Roboto"/>
                <a:ea typeface="Roboto"/>
                <a:cs typeface="Roboto"/>
                <a:sym typeface="Roboto"/>
              </a:rPr>
              <a:t>"Scientist,"</a:t>
            </a:r>
            <a:endParaRPr sz="1200">
              <a:solidFill>
                <a:srgbClr val="D1D5DB"/>
              </a:solidFill>
              <a:highlight>
                <a:srgbClr val="343541"/>
              </a:highlight>
              <a:latin typeface="Roboto"/>
              <a:ea typeface="Roboto"/>
              <a:cs typeface="Roboto"/>
              <a:sym typeface="Roboto"/>
            </a:endParaRPr>
          </a:p>
          <a:p>
            <a:pPr indent="0" lvl="0" marL="0" rtl="0" algn="l">
              <a:spcBef>
                <a:spcPts val="1200"/>
              </a:spcBef>
              <a:spcAft>
                <a:spcPts val="1200"/>
              </a:spcAft>
              <a:buNone/>
            </a:pPr>
            <a:r>
              <a:rPr lang="en-GB" sz="1200">
                <a:solidFill>
                  <a:srgbClr val="D1D5DB"/>
                </a:solidFill>
                <a:highlight>
                  <a:srgbClr val="343541"/>
                </a:highlight>
                <a:latin typeface="Roboto"/>
                <a:ea typeface="Roboto"/>
                <a:cs typeface="Roboto"/>
                <a:sym typeface="Roboto"/>
              </a:rPr>
              <a:t>"future.'"</a:t>
            </a:r>
            <a:endParaRPr sz="1200">
              <a:solidFill>
                <a:srgbClr val="D1D5DB"/>
              </a:solidFill>
              <a:highlight>
                <a:srgbClr val="343541"/>
              </a:highlight>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Method: RoBERTa improvised architecture </a:t>
            </a:r>
            <a:endParaRPr/>
          </a:p>
        </p:txBody>
      </p:sp>
      <p:sp>
        <p:nvSpPr>
          <p:cNvPr id="170" name="Google Shape;170;p29"/>
          <p:cNvSpPr txBox="1"/>
          <p:nvPr>
            <p:ph idx="1" type="body"/>
          </p:nvPr>
        </p:nvSpPr>
        <p:spPr>
          <a:xfrm>
            <a:off x="311700" y="1217937"/>
            <a:ext cx="8520600" cy="3312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1" name="Google Shape;171;p29"/>
          <p:cNvPicPr preferRelativeResize="0"/>
          <p:nvPr/>
        </p:nvPicPr>
        <p:blipFill>
          <a:blip r:embed="rId3">
            <a:alphaModFix/>
          </a:blip>
          <a:stretch>
            <a:fillRect/>
          </a:stretch>
        </p:blipFill>
        <p:spPr>
          <a:xfrm>
            <a:off x="3188401" y="1017725"/>
            <a:ext cx="3382823" cy="3538150"/>
          </a:xfrm>
          <a:prstGeom prst="rect">
            <a:avLst/>
          </a:prstGeom>
          <a:noFill/>
          <a:ln>
            <a:noFill/>
          </a:ln>
        </p:spPr>
      </p:pic>
      <p:pic>
        <p:nvPicPr>
          <p:cNvPr id="172" name="Google Shape;172;p29"/>
          <p:cNvPicPr preferRelativeResize="0"/>
          <p:nvPr/>
        </p:nvPicPr>
        <p:blipFill>
          <a:blip r:embed="rId4">
            <a:alphaModFix/>
          </a:blip>
          <a:stretch>
            <a:fillRect/>
          </a:stretch>
        </p:blipFill>
        <p:spPr>
          <a:xfrm>
            <a:off x="3366175" y="4178676"/>
            <a:ext cx="1597958" cy="282825"/>
          </a:xfrm>
          <a:prstGeom prst="rect">
            <a:avLst/>
          </a:prstGeom>
          <a:noFill/>
          <a:ln>
            <a:noFill/>
          </a:ln>
        </p:spPr>
      </p:pic>
      <p:pic>
        <p:nvPicPr>
          <p:cNvPr id="173" name="Google Shape;173;p29"/>
          <p:cNvPicPr preferRelativeResize="0"/>
          <p:nvPr/>
        </p:nvPicPr>
        <p:blipFill>
          <a:blip r:embed="rId4">
            <a:alphaModFix/>
          </a:blip>
          <a:stretch>
            <a:fillRect/>
          </a:stretch>
        </p:blipFill>
        <p:spPr>
          <a:xfrm>
            <a:off x="5404725" y="4178676"/>
            <a:ext cx="1597958" cy="282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4.2 Sequence Classification</a:t>
            </a:r>
            <a:endParaRPr/>
          </a:p>
        </p:txBody>
      </p:sp>
      <p:sp>
        <p:nvSpPr>
          <p:cNvPr id="179" name="Google Shape;179;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"Despite initial resistance, the </a:t>
            </a:r>
            <a:r>
              <a:rPr b="1" lang="en-GB" sz="2000"/>
              <a:t>senator</a:t>
            </a:r>
            <a:r>
              <a:rPr lang="en-GB" sz="2000"/>
              <a:t> </a:t>
            </a:r>
            <a:r>
              <a:rPr b="1" lang="en-GB" sz="2000"/>
              <a:t>embraced the new policy</a:t>
            </a:r>
            <a:r>
              <a:rPr lang="en-GB" sz="2000"/>
              <a:t>, acknowledging its potential benefits for renewable energy."</a:t>
            </a:r>
            <a:endParaRPr sz="2000"/>
          </a:p>
          <a:p>
            <a:pPr indent="0" lvl="0" marL="0" rtl="0" algn="l">
              <a:spcBef>
                <a:spcPts val="1200"/>
              </a:spcBef>
              <a:spcAft>
                <a:spcPts val="0"/>
              </a:spcAft>
              <a:buNone/>
            </a:pPr>
            <a:r>
              <a:rPr lang="en-GB">
                <a:solidFill>
                  <a:schemeClr val="dk1"/>
                </a:solidFill>
              </a:rPr>
              <a:t>1. Highlighting the Span with Special Limiting Tokens:</a:t>
            </a:r>
            <a:endParaRPr>
              <a:solidFill>
                <a:schemeClr val="dk1"/>
              </a:solidFill>
            </a:endParaRPr>
          </a:p>
          <a:p>
            <a:pPr indent="0" lvl="0" marL="0" rtl="0" algn="l">
              <a:spcBef>
                <a:spcPts val="1200"/>
              </a:spcBef>
              <a:spcAft>
                <a:spcPts val="0"/>
              </a:spcAft>
              <a:buNone/>
            </a:pPr>
            <a:r>
              <a:rPr lang="en-GB"/>
              <a:t>"Despite initial resistance, the </a:t>
            </a:r>
            <a:r>
              <a:rPr lang="en-GB">
                <a:solidFill>
                  <a:srgbClr val="FF0000"/>
                </a:solidFill>
              </a:rPr>
              <a:t>[START]</a:t>
            </a:r>
            <a:r>
              <a:rPr lang="en-GB"/>
              <a:t> senator embraced the new policy </a:t>
            </a:r>
            <a:r>
              <a:rPr lang="en-GB">
                <a:solidFill>
                  <a:srgbClr val="FF0000"/>
                </a:solidFill>
              </a:rPr>
              <a:t>[END]</a:t>
            </a:r>
            <a:r>
              <a:rPr lang="en-GB"/>
              <a:t>, acknowledging its potential benefits for renewable energy."</a:t>
            </a:r>
            <a:endParaRPr/>
          </a:p>
          <a:p>
            <a:pPr indent="0" lvl="0" marL="0" rtl="0" algn="l">
              <a:spcBef>
                <a:spcPts val="1200"/>
              </a:spcBef>
              <a:spcAft>
                <a:spcPts val="0"/>
              </a:spcAft>
              <a:buNone/>
            </a:pPr>
            <a:r>
              <a:rPr lang="en-GB">
                <a:solidFill>
                  <a:schemeClr val="dk1"/>
                </a:solidFill>
              </a:rPr>
              <a:t>2. make two inputs: one for the span and one for the context:</a:t>
            </a:r>
            <a:endParaRPr>
              <a:solidFill>
                <a:schemeClr val="dk1"/>
              </a:solidFill>
            </a:endParaRPr>
          </a:p>
          <a:p>
            <a:pPr indent="-342900" lvl="0" marL="457200" rtl="0" algn="l">
              <a:spcBef>
                <a:spcPts val="1200"/>
              </a:spcBef>
              <a:spcAft>
                <a:spcPts val="0"/>
              </a:spcAft>
              <a:buClr>
                <a:srgbClr val="374151"/>
              </a:buClr>
              <a:buSzPts val="1800"/>
              <a:buChar char="-"/>
            </a:pPr>
            <a:r>
              <a:rPr lang="en-GB">
                <a:solidFill>
                  <a:srgbClr val="374151"/>
                </a:solidFill>
              </a:rPr>
              <a:t>Input 1 (</a:t>
            </a:r>
            <a:r>
              <a:rPr b="1" lang="en-GB">
                <a:solidFill>
                  <a:srgbClr val="38761D"/>
                </a:solidFill>
              </a:rPr>
              <a:t>Span</a:t>
            </a:r>
            <a:r>
              <a:rPr lang="en-GB">
                <a:solidFill>
                  <a:srgbClr val="374151"/>
                </a:solidFill>
              </a:rPr>
              <a:t> Only): </a:t>
            </a:r>
            <a:r>
              <a:rPr lang="en-GB">
                <a:solidFill>
                  <a:srgbClr val="374151"/>
                </a:solidFill>
              </a:rPr>
              <a:t>"Senator embraced the new policy"</a:t>
            </a:r>
            <a:endParaRPr>
              <a:solidFill>
                <a:srgbClr val="374151"/>
              </a:solidFill>
            </a:endParaRPr>
          </a:p>
          <a:p>
            <a:pPr indent="-342900" lvl="0" marL="457200" rtl="0" algn="l">
              <a:spcBef>
                <a:spcPts val="0"/>
              </a:spcBef>
              <a:spcAft>
                <a:spcPts val="0"/>
              </a:spcAft>
              <a:buClr>
                <a:srgbClr val="374151"/>
              </a:buClr>
              <a:buSzPts val="1800"/>
              <a:buChar char="-"/>
            </a:pPr>
            <a:r>
              <a:rPr lang="en-GB">
                <a:solidFill>
                  <a:srgbClr val="374151"/>
                </a:solidFill>
              </a:rPr>
              <a:t>Input 2 (</a:t>
            </a:r>
            <a:r>
              <a:rPr b="1" lang="en-GB">
                <a:solidFill>
                  <a:srgbClr val="38761D"/>
                </a:solidFill>
              </a:rPr>
              <a:t>Context</a:t>
            </a:r>
            <a:r>
              <a:rPr lang="en-GB">
                <a:solidFill>
                  <a:srgbClr val="374151"/>
                </a:solidFill>
              </a:rPr>
              <a:t> - Entire Sentence):</a:t>
            </a:r>
            <a:endParaRPr>
              <a:solidFill>
                <a:srgbClr val="37415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Method: RoBERTa improvised architecture </a:t>
            </a:r>
            <a:endParaRPr/>
          </a:p>
          <a:p>
            <a:pPr indent="0" lvl="0" marL="0" rtl="0" algn="l">
              <a:spcBef>
                <a:spcPts val="0"/>
              </a:spcBef>
              <a:spcAft>
                <a:spcPts val="0"/>
              </a:spcAft>
              <a:buNone/>
            </a:pPr>
            <a:r>
              <a:t/>
            </a:r>
            <a:endParaRPr/>
          </a:p>
        </p:txBody>
      </p:sp>
      <p:sp>
        <p:nvSpPr>
          <p:cNvPr id="185" name="Google Shape;185;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6" name="Google Shape;186;p31"/>
          <p:cNvPicPr preferRelativeResize="0"/>
          <p:nvPr/>
        </p:nvPicPr>
        <p:blipFill>
          <a:blip r:embed="rId3">
            <a:alphaModFix/>
          </a:blip>
          <a:stretch>
            <a:fillRect/>
          </a:stretch>
        </p:blipFill>
        <p:spPr>
          <a:xfrm>
            <a:off x="2640849" y="1126938"/>
            <a:ext cx="3930375" cy="3467475"/>
          </a:xfrm>
          <a:prstGeom prst="rect">
            <a:avLst/>
          </a:prstGeom>
          <a:noFill/>
          <a:ln>
            <a:noFill/>
          </a:ln>
        </p:spPr>
      </p:pic>
      <p:pic>
        <p:nvPicPr>
          <p:cNvPr id="187" name="Google Shape;187;p31"/>
          <p:cNvPicPr preferRelativeResize="0"/>
          <p:nvPr/>
        </p:nvPicPr>
        <p:blipFill>
          <a:blip r:embed="rId4">
            <a:alphaModFix/>
          </a:blip>
          <a:stretch>
            <a:fillRect/>
          </a:stretch>
        </p:blipFill>
        <p:spPr>
          <a:xfrm>
            <a:off x="1889950" y="4186379"/>
            <a:ext cx="1810777" cy="320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4"/>
          <p:cNvPicPr preferRelativeResize="0"/>
          <p:nvPr/>
        </p:nvPicPr>
        <p:blipFill rotWithShape="1">
          <a:blip r:embed="rId3">
            <a:alphaModFix/>
          </a:blip>
          <a:srcRect b="0" l="3130" r="-3130" t="0"/>
          <a:stretch/>
        </p:blipFill>
        <p:spPr>
          <a:xfrm>
            <a:off x="115225" y="666600"/>
            <a:ext cx="5121550" cy="3675901"/>
          </a:xfrm>
          <a:prstGeom prst="rect">
            <a:avLst/>
          </a:prstGeom>
          <a:noFill/>
          <a:ln>
            <a:noFill/>
          </a:ln>
        </p:spPr>
      </p:pic>
      <p:pic>
        <p:nvPicPr>
          <p:cNvPr id="60" name="Google Shape;60;p14"/>
          <p:cNvPicPr preferRelativeResize="0"/>
          <p:nvPr/>
        </p:nvPicPr>
        <p:blipFill>
          <a:blip r:embed="rId4">
            <a:alphaModFix/>
          </a:blip>
          <a:stretch>
            <a:fillRect/>
          </a:stretch>
        </p:blipFill>
        <p:spPr>
          <a:xfrm>
            <a:off x="5471450" y="152400"/>
            <a:ext cx="3476849" cy="48386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Method</a:t>
            </a:r>
            <a:endParaRPr/>
          </a:p>
        </p:txBody>
      </p:sp>
      <p:sp>
        <p:nvSpPr>
          <p:cNvPr id="193" name="Google Shape;193;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GB">
                <a:solidFill>
                  <a:schemeClr val="dk1"/>
                </a:solidFill>
              </a:rPr>
              <a:t>Using input length as a feature allows the addition of other quantitative features, like the count of question or exclamation marks.</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i="1" lang="en-GB">
                <a:solidFill>
                  <a:schemeClr val="dk1"/>
                </a:solidFill>
              </a:rPr>
              <a:t>BERT</a:t>
            </a:r>
            <a:r>
              <a:rPr lang="en-GB">
                <a:solidFill>
                  <a:schemeClr val="dk1"/>
                </a:solidFill>
              </a:rPr>
              <a:t> lacks a mechanism for explicit counting of characters, words, or subwords</a:t>
            </a:r>
            <a:r>
              <a:rPr lang="en-GB">
                <a:solidFill>
                  <a:schemeClr val="dk1"/>
                </a:solidFill>
              </a:rPr>
              <a:t>.</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i="1" lang="en-GB">
                <a:solidFill>
                  <a:schemeClr val="dk1"/>
                </a:solidFill>
              </a:rPr>
              <a:t>Solution</a:t>
            </a:r>
            <a:r>
              <a:rPr lang="en-GB">
                <a:solidFill>
                  <a:schemeClr val="dk1"/>
                </a:solidFill>
              </a:rPr>
              <a:t>: Incorporate a length feature into the embedding process. </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Method</a:t>
            </a:r>
            <a:endParaRPr/>
          </a:p>
        </p:txBody>
      </p:sp>
      <p:sp>
        <p:nvSpPr>
          <p:cNvPr id="199" name="Google Shape;199;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Averaged</a:t>
            </a:r>
            <a:r>
              <a:rPr lang="en-GB"/>
              <a:t> embedding: averaging all token embeddings from the last layer (</a:t>
            </a:r>
            <a:r>
              <a:rPr lang="en-GB"/>
              <a:t>contextually enriched)</a:t>
            </a:r>
            <a:r>
              <a:rPr lang="en-GB"/>
              <a:t> to submit to the classifier.</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GB"/>
              <a:t>Length feature + </a:t>
            </a:r>
            <a:r>
              <a:rPr b="1" lang="en-GB"/>
              <a:t>Averaged embedding = [CLS]</a:t>
            </a:r>
            <a:endParaRPr b="1"/>
          </a:p>
          <a:p>
            <a:pPr indent="0" lvl="0" marL="0" rtl="0" algn="l">
              <a:spcBef>
                <a:spcPts val="1200"/>
              </a:spcBef>
              <a:spcAft>
                <a:spcPts val="1200"/>
              </a:spcAft>
              <a:buClr>
                <a:schemeClr val="dk1"/>
              </a:buClr>
              <a:buSzPts val="1100"/>
              <a:buFont typeface="Arial"/>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At the end, we get,</a:t>
            </a:r>
            <a:endParaRPr/>
          </a:p>
        </p:txBody>
      </p:sp>
      <p:sp>
        <p:nvSpPr>
          <p:cNvPr id="205" name="Google Shape;205;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6" name="Google Shape;206;p34"/>
          <p:cNvPicPr preferRelativeResize="0"/>
          <p:nvPr/>
        </p:nvPicPr>
        <p:blipFill>
          <a:blip r:embed="rId3">
            <a:alphaModFix/>
          </a:blip>
          <a:stretch>
            <a:fillRect/>
          </a:stretch>
        </p:blipFill>
        <p:spPr>
          <a:xfrm>
            <a:off x="2890920" y="1017725"/>
            <a:ext cx="4015455" cy="3576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Training a Hand-Crafted Gazetteer</a:t>
            </a:r>
            <a:endParaRPr/>
          </a:p>
        </p:txBody>
      </p:sp>
      <p:sp>
        <p:nvSpPr>
          <p:cNvPr id="212" name="Google Shape;212;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St</a:t>
            </a:r>
            <a:r>
              <a:rPr lang="en-GB"/>
              <a:t>ructured Lists of </a:t>
            </a:r>
            <a:r>
              <a:rPr lang="en-GB"/>
              <a:t>names of places (cities, countries), people (names, titles), organizations, etc…</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b="1" lang="en-GB"/>
              <a:t>I</a:t>
            </a:r>
            <a:r>
              <a:rPr b="1" lang="en-GB"/>
              <a:t>ncrease the probability of each class of spans by some value (e.g., +0.5) if the span of this class is present in the gazetteer.</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Solving “</a:t>
            </a:r>
            <a:r>
              <a:rPr lang="en-GB"/>
              <a:t>Repetition span”</a:t>
            </a:r>
            <a:endParaRPr/>
          </a:p>
        </p:txBody>
      </p:sp>
      <p:sp>
        <p:nvSpPr>
          <p:cNvPr id="218" name="Google Shape;218;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solidFill>
                  <a:schemeClr val="dk1"/>
                </a:solidFill>
              </a:rPr>
              <a:t>Problem:</a:t>
            </a:r>
            <a:r>
              <a:rPr lang="en-GB"/>
              <a:t> E</a:t>
            </a:r>
            <a:r>
              <a:rPr lang="en-GB"/>
              <a:t>ntire text of the input document might be needed as a context.</a:t>
            </a:r>
            <a:endParaRPr/>
          </a:p>
          <a:p>
            <a:pPr indent="0" lvl="0" marL="457200" rtl="0" algn="l">
              <a:spcBef>
                <a:spcPts val="1200"/>
              </a:spcBef>
              <a:spcAft>
                <a:spcPts val="0"/>
              </a:spcAft>
              <a:buNone/>
            </a:pPr>
            <a:r>
              <a:rPr lang="en-GB"/>
              <a:t>Which leads to Input length limitations.</a:t>
            </a:r>
            <a:endParaRPr/>
          </a:p>
          <a:p>
            <a:pPr indent="-342900" lvl="0" marL="457200" rtl="0" algn="l">
              <a:spcBef>
                <a:spcPts val="1200"/>
              </a:spcBef>
              <a:spcAft>
                <a:spcPts val="0"/>
              </a:spcAft>
              <a:buSzPts val="1800"/>
              <a:buChar char="-"/>
            </a:pPr>
            <a:r>
              <a:rPr lang="en-GB">
                <a:solidFill>
                  <a:schemeClr val="dk1"/>
                </a:solidFill>
              </a:rPr>
              <a:t>Solution:</a:t>
            </a:r>
            <a:r>
              <a:rPr lang="en-GB"/>
              <a:t> Applying a post-processing step:</a:t>
            </a:r>
            <a:endParaRPr/>
          </a:p>
          <a:p>
            <a:pPr indent="0" lvl="0" marL="457200" rtl="0" algn="l">
              <a:spcBef>
                <a:spcPts val="1200"/>
              </a:spcBef>
              <a:spcAft>
                <a:spcPts val="0"/>
              </a:spcAft>
              <a:buNone/>
            </a:pPr>
            <a:r>
              <a:rPr lang="en-GB"/>
              <a:t> k = No. of occurrences of the considered span (Eg: You are a </a:t>
            </a:r>
            <a:r>
              <a:rPr lang="en-GB">
                <a:solidFill>
                  <a:schemeClr val="dk1"/>
                </a:solidFill>
              </a:rPr>
              <a:t>failure</a:t>
            </a:r>
            <a:r>
              <a:rPr lang="en-GB"/>
              <a:t>)</a:t>
            </a:r>
            <a:endParaRPr/>
          </a:p>
          <a:p>
            <a:pPr indent="0" lvl="0" marL="457200" rtl="0" algn="l">
              <a:spcBef>
                <a:spcPts val="1200"/>
              </a:spcBef>
              <a:spcAft>
                <a:spcPts val="0"/>
              </a:spcAft>
              <a:buNone/>
            </a:pPr>
            <a:r>
              <a:rPr lang="en-GB"/>
              <a:t> p = P(repetition class predicted)</a:t>
            </a:r>
            <a:endParaRPr/>
          </a:p>
          <a:p>
            <a:pPr indent="0" lvl="0" marL="457200" rtl="0" algn="l">
              <a:spcBef>
                <a:spcPts val="1200"/>
              </a:spcBef>
              <a:spcAft>
                <a:spcPts val="0"/>
              </a:spcAft>
              <a:buNone/>
            </a:pPr>
            <a:r>
              <a:rPr lang="en-GB"/>
              <a:t> </a:t>
            </a:r>
            <a:r>
              <a:rPr lang="en-GB"/>
              <a:t>t</a:t>
            </a:r>
            <a:r>
              <a:rPr lang="en-GB"/>
              <a:t> = temperature</a:t>
            </a:r>
            <a:endParaRPr/>
          </a:p>
          <a:p>
            <a:pPr indent="0" lvl="0" marL="457200" rtl="0" algn="l">
              <a:spcBef>
                <a:spcPts val="1200"/>
              </a:spcBef>
              <a:spcAft>
                <a:spcPts val="1200"/>
              </a:spcAft>
              <a:buNone/>
            </a:pPr>
            <a:r>
              <a:t/>
            </a:r>
            <a:endParaRPr/>
          </a:p>
        </p:txBody>
      </p:sp>
      <p:pic>
        <p:nvPicPr>
          <p:cNvPr id="219" name="Google Shape;219;p36"/>
          <p:cNvPicPr preferRelativeResize="0"/>
          <p:nvPr/>
        </p:nvPicPr>
        <p:blipFill>
          <a:blip r:embed="rId3">
            <a:alphaModFix/>
          </a:blip>
          <a:stretch>
            <a:fillRect/>
          </a:stretch>
        </p:blipFill>
        <p:spPr>
          <a:xfrm>
            <a:off x="4680813" y="4040563"/>
            <a:ext cx="1642550" cy="344950"/>
          </a:xfrm>
          <a:prstGeom prst="rect">
            <a:avLst/>
          </a:prstGeom>
          <a:noFill/>
          <a:ln>
            <a:noFill/>
          </a:ln>
        </p:spPr>
      </p:pic>
      <p:pic>
        <p:nvPicPr>
          <p:cNvPr id="220" name="Google Shape;220;p36"/>
          <p:cNvPicPr preferRelativeResize="0"/>
          <p:nvPr/>
        </p:nvPicPr>
        <p:blipFill>
          <a:blip r:embed="rId3">
            <a:alphaModFix/>
          </a:blip>
          <a:stretch>
            <a:fillRect/>
          </a:stretch>
        </p:blipFill>
        <p:spPr>
          <a:xfrm>
            <a:off x="4680831" y="3735925"/>
            <a:ext cx="2472200" cy="344925"/>
          </a:xfrm>
          <a:prstGeom prst="rect">
            <a:avLst/>
          </a:prstGeom>
          <a:noFill/>
          <a:ln>
            <a:noFill/>
          </a:ln>
        </p:spPr>
      </p:pic>
      <p:pic>
        <p:nvPicPr>
          <p:cNvPr id="221" name="Google Shape;221;p36"/>
          <p:cNvPicPr preferRelativeResize="0"/>
          <p:nvPr/>
        </p:nvPicPr>
        <p:blipFill>
          <a:blip r:embed="rId4">
            <a:alphaModFix/>
          </a:blip>
          <a:stretch>
            <a:fillRect/>
          </a:stretch>
        </p:blipFill>
        <p:spPr>
          <a:xfrm>
            <a:off x="2780475" y="3666150"/>
            <a:ext cx="4247925" cy="1238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Method</a:t>
            </a:r>
            <a:endParaRPr/>
          </a:p>
        </p:txBody>
      </p:sp>
      <p:sp>
        <p:nvSpPr>
          <p:cNvPr id="227" name="Google Shape;227;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A</a:t>
            </a:r>
            <a:r>
              <a:rPr lang="en-GB"/>
              <a:t>pplied the </a:t>
            </a:r>
            <a:r>
              <a:rPr b="1" lang="en-GB"/>
              <a:t>transfer learning </a:t>
            </a:r>
            <a:r>
              <a:rPr lang="en-GB"/>
              <a:t> from the </a:t>
            </a:r>
            <a:r>
              <a:rPr lang="en-GB">
                <a:solidFill>
                  <a:schemeClr val="dk1"/>
                </a:solidFill>
              </a:rPr>
              <a:t>SI (span identification)  to TC (technique classification) task</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Experimental Setup</a:t>
            </a:r>
            <a:endParaRPr/>
          </a:p>
        </p:txBody>
      </p:sp>
      <p:sp>
        <p:nvSpPr>
          <p:cNvPr id="233" name="Google Shape;233;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GB"/>
              <a:t>Data Partitioning: </a:t>
            </a:r>
            <a:endParaRPr b="1"/>
          </a:p>
          <a:p>
            <a:pPr indent="0" lvl="0" marL="0" rtl="0" algn="l">
              <a:spcBef>
                <a:spcPts val="1200"/>
              </a:spcBef>
              <a:spcAft>
                <a:spcPts val="0"/>
              </a:spcAft>
              <a:buNone/>
            </a:pPr>
            <a:r>
              <a:rPr lang="en-GB"/>
              <a:t>For 2  tasks, they used the provided training, development, and testing sets. They also made additional random splits for validation.</a:t>
            </a:r>
            <a:endParaRPr/>
          </a:p>
          <a:p>
            <a:pPr indent="0" lvl="0" marL="0" rtl="0" algn="l">
              <a:spcBef>
                <a:spcPts val="1200"/>
              </a:spcBef>
              <a:spcAft>
                <a:spcPts val="0"/>
              </a:spcAft>
              <a:buNone/>
            </a:pPr>
            <a:r>
              <a:rPr b="1" lang="en-GB"/>
              <a:t>Model Parameters and Training: </a:t>
            </a:r>
            <a:endParaRPr b="1"/>
          </a:p>
          <a:p>
            <a:pPr indent="0" lvl="0" marL="0" rtl="0" algn="l">
              <a:spcBef>
                <a:spcPts val="1200"/>
              </a:spcBef>
              <a:spcAft>
                <a:spcPts val="1200"/>
              </a:spcAft>
              <a:buNone/>
            </a:pPr>
            <a:r>
              <a:rPr lang="en-GB"/>
              <a:t>They used </a:t>
            </a:r>
            <a:r>
              <a:rPr b="1" lang="en-GB"/>
              <a:t>pre-trained model checkpoints </a:t>
            </a:r>
            <a:r>
              <a:rPr lang="en-GB"/>
              <a:t>from the </a:t>
            </a:r>
            <a:r>
              <a:rPr b="1" lang="en-GB"/>
              <a:t>Hugging Face</a:t>
            </a:r>
            <a:r>
              <a:rPr b="1" lang="en-GB"/>
              <a:t> Transformers library</a:t>
            </a:r>
            <a:r>
              <a:rPr lang="en-GB"/>
              <a:t> and implemented modifications on top of these. Parameters like learning rate, batch size, sequence length, and optimizer settings were carefully selected based on preliminary experiments and recommendations in the original papers.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50519" lvl="0" marL="457200" rtl="0" algn="l">
              <a:lnSpc>
                <a:spcPct val="115000"/>
              </a:lnSpc>
              <a:spcBef>
                <a:spcPts val="0"/>
              </a:spcBef>
              <a:spcAft>
                <a:spcPts val="0"/>
              </a:spcAft>
              <a:buClr>
                <a:schemeClr val="dk2"/>
              </a:buClr>
              <a:buSzPct val="100000"/>
              <a:buAutoNum type="arabicPeriod"/>
            </a:pPr>
            <a:r>
              <a:rPr b="1" lang="en-GB" sz="2133">
                <a:solidFill>
                  <a:schemeClr val="dk2"/>
                </a:solidFill>
              </a:rPr>
              <a:t>Propaganda Detection</a:t>
            </a:r>
            <a:endParaRPr b="1" sz="3133"/>
          </a:p>
        </p:txBody>
      </p:sp>
      <p:sp>
        <p:nvSpPr>
          <p:cNvPr id="239" name="Google Shape;239;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GB"/>
              <a:t>Utilized the SemEval-2020 Task 11 dataset, comprising</a:t>
            </a:r>
            <a:endParaRPr b="1"/>
          </a:p>
          <a:p>
            <a:pPr indent="0" lvl="0" marL="0" rtl="0" algn="l">
              <a:spcBef>
                <a:spcPts val="1200"/>
              </a:spcBef>
              <a:spcAft>
                <a:spcPts val="0"/>
              </a:spcAft>
              <a:buNone/>
            </a:pPr>
            <a:r>
              <a:rPr lang="en-GB"/>
              <a:t>Training Set: 371 English articles.</a:t>
            </a:r>
            <a:endParaRPr/>
          </a:p>
          <a:p>
            <a:pPr indent="0" lvl="0" marL="0" rtl="0" algn="l">
              <a:spcBef>
                <a:spcPts val="1200"/>
              </a:spcBef>
              <a:spcAft>
                <a:spcPts val="0"/>
              </a:spcAft>
              <a:buNone/>
            </a:pPr>
            <a:r>
              <a:rPr lang="en-GB"/>
              <a:t>Development Set: 75 articles.</a:t>
            </a:r>
            <a:endParaRPr/>
          </a:p>
          <a:p>
            <a:pPr indent="0" lvl="0" marL="0" rtl="0" algn="l">
              <a:spcBef>
                <a:spcPts val="1200"/>
              </a:spcBef>
              <a:spcAft>
                <a:spcPts val="0"/>
              </a:spcAft>
              <a:buNone/>
            </a:pPr>
            <a:r>
              <a:rPr lang="en-GB"/>
              <a:t>Testing Set: 90 articles.</a:t>
            </a:r>
            <a:endParaRPr/>
          </a:p>
          <a:p>
            <a:pPr indent="0" lvl="0" marL="0" rtl="0" algn="l">
              <a:spcBef>
                <a:spcPts val="1200"/>
              </a:spcBef>
              <a:spcAft>
                <a:spcPts val="0"/>
              </a:spcAft>
              <a:buNone/>
            </a:pPr>
            <a:r>
              <a:rPr lang="en-GB"/>
              <a:t>The training and testing sets combined included 6,129 annotated spans.</a:t>
            </a:r>
            <a:endParaRPr/>
          </a:p>
          <a:p>
            <a:pPr indent="0" lvl="0" marL="0" rtl="0" algn="l">
              <a:spcBef>
                <a:spcPts val="1200"/>
              </a:spcBef>
              <a:spcAft>
                <a:spcPts val="0"/>
              </a:spcAft>
              <a:buNone/>
            </a:pPr>
            <a:r>
              <a:rPr lang="en-GB"/>
              <a:t>A random split (80:20) of the training data was performed for additional training and validation sets.</a:t>
            </a:r>
            <a:endParaRPr/>
          </a:p>
          <a:p>
            <a:pPr indent="0" lvl="0" marL="0" rtl="0" algn="l">
              <a:spcBef>
                <a:spcPts val="1200"/>
              </a:spcBef>
              <a:spcAft>
                <a:spcPts val="1200"/>
              </a:spcAft>
              <a:buNone/>
            </a:pPr>
            <a:r>
              <a:rPr lang="en-GB"/>
              <a:t>Evaluation for the Span Identification (SI) task was based on a variant of the F1 measure, while the Technique Classification (TC) task used a micro-averaged F1 score.</a:t>
            </a:r>
            <a:endParaRPr/>
          </a:p>
        </p:txBody>
      </p:sp>
      <p:pic>
        <p:nvPicPr>
          <p:cNvPr id="240" name="Google Shape;240;p39"/>
          <p:cNvPicPr preferRelativeResize="0"/>
          <p:nvPr/>
        </p:nvPicPr>
        <p:blipFill>
          <a:blip r:embed="rId3">
            <a:alphaModFix/>
          </a:blip>
          <a:stretch>
            <a:fillRect/>
          </a:stretch>
        </p:blipFill>
        <p:spPr>
          <a:xfrm>
            <a:off x="6240649" y="221400"/>
            <a:ext cx="2527136" cy="25307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54395"/>
              <a:buFont typeface="Arial"/>
              <a:buNone/>
            </a:pPr>
            <a:r>
              <a:rPr b="1" lang="en-GB" sz="2022">
                <a:solidFill>
                  <a:schemeClr val="dk2"/>
                </a:solidFill>
              </a:rPr>
              <a:t>2. </a:t>
            </a:r>
            <a:r>
              <a:rPr b="1" lang="en-GB" sz="2022">
                <a:solidFill>
                  <a:schemeClr val="dk2"/>
                </a:solidFill>
              </a:rPr>
              <a:t>Keyphrase Extraction</a:t>
            </a:r>
            <a:endParaRPr b="1" sz="3022"/>
          </a:p>
        </p:txBody>
      </p:sp>
      <p:sp>
        <p:nvSpPr>
          <p:cNvPr id="246" name="Google Shape;246;p40"/>
          <p:cNvSpPr txBox="1"/>
          <p:nvPr>
            <p:ph idx="1" type="body"/>
          </p:nvPr>
        </p:nvSpPr>
        <p:spPr>
          <a:xfrm>
            <a:off x="358200" y="10594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Utilized the SemEval-2017 Task 10 dataset, </a:t>
            </a:r>
            <a:endParaRPr b="1"/>
          </a:p>
          <a:p>
            <a:pPr indent="0" lvl="0" marL="0" rtl="0" algn="l">
              <a:spcBef>
                <a:spcPts val="1200"/>
              </a:spcBef>
              <a:spcAft>
                <a:spcPts val="0"/>
              </a:spcAft>
              <a:buNone/>
            </a:pPr>
            <a:r>
              <a:rPr lang="en-GB"/>
              <a:t>Training Set: 350 English documents.</a:t>
            </a:r>
            <a:endParaRPr/>
          </a:p>
          <a:p>
            <a:pPr indent="0" lvl="0" marL="0" rtl="0" algn="l">
              <a:spcBef>
                <a:spcPts val="1200"/>
              </a:spcBef>
              <a:spcAft>
                <a:spcPts val="0"/>
              </a:spcAft>
              <a:buNone/>
            </a:pPr>
            <a:r>
              <a:rPr lang="en-GB"/>
              <a:t>Development Set: 50 documents.</a:t>
            </a:r>
            <a:endParaRPr/>
          </a:p>
          <a:p>
            <a:pPr indent="0" lvl="0" marL="0" rtl="0" algn="l">
              <a:spcBef>
                <a:spcPts val="1200"/>
              </a:spcBef>
              <a:spcAft>
                <a:spcPts val="0"/>
              </a:spcAft>
              <a:buNone/>
            </a:pPr>
            <a:r>
              <a:rPr lang="en-GB"/>
              <a:t>Testing Set: 100 documents.</a:t>
            </a:r>
            <a:endParaRPr/>
          </a:p>
          <a:p>
            <a:pPr indent="0" lvl="0" marL="0" rtl="0" algn="l">
              <a:spcBef>
                <a:spcPts val="1200"/>
              </a:spcBef>
              <a:spcAft>
                <a:spcPts val="0"/>
              </a:spcAft>
              <a:buNone/>
            </a:pPr>
            <a:r>
              <a:rPr lang="en-GB"/>
              <a:t>The training and testing sets combined included 9,945 annotated keyphrases.</a:t>
            </a:r>
            <a:endParaRPr/>
          </a:p>
          <a:p>
            <a:pPr indent="0" lvl="0" marL="0" rtl="0" algn="l">
              <a:spcBef>
                <a:spcPts val="1200"/>
              </a:spcBef>
              <a:spcAft>
                <a:spcPts val="1200"/>
              </a:spcAft>
              <a:buNone/>
            </a:pPr>
            <a:r>
              <a:rPr lang="en-GB"/>
              <a:t>Both sub-tasks were evaluated using a micro-averaged F1 score.</a:t>
            </a:r>
            <a:endParaRPr/>
          </a:p>
        </p:txBody>
      </p:sp>
      <p:pic>
        <p:nvPicPr>
          <p:cNvPr id="247" name="Google Shape;247;p40"/>
          <p:cNvPicPr preferRelativeResize="0"/>
          <p:nvPr/>
        </p:nvPicPr>
        <p:blipFill>
          <a:blip r:embed="rId3">
            <a:alphaModFix/>
          </a:blip>
          <a:stretch>
            <a:fillRect/>
          </a:stretch>
        </p:blipFill>
        <p:spPr>
          <a:xfrm>
            <a:off x="5322000" y="559897"/>
            <a:ext cx="3773726" cy="1936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Parameter Setting</a:t>
            </a:r>
            <a:endParaRPr b="1"/>
          </a:p>
          <a:p>
            <a:pPr indent="0" lvl="0" marL="0" rtl="0" algn="l">
              <a:spcBef>
                <a:spcPts val="0"/>
              </a:spcBef>
              <a:spcAft>
                <a:spcPts val="0"/>
              </a:spcAft>
              <a:buNone/>
            </a:pPr>
            <a:r>
              <a:t/>
            </a:r>
            <a:endParaRPr/>
          </a:p>
        </p:txBody>
      </p:sp>
      <p:sp>
        <p:nvSpPr>
          <p:cNvPr id="253" name="Google Shape;253;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Models Used</a:t>
            </a:r>
            <a:r>
              <a:rPr lang="en-GB"/>
              <a:t>: Pre-trained </a:t>
            </a:r>
            <a:r>
              <a:rPr b="1" lang="en-GB"/>
              <a:t>RoBERTa-large</a:t>
            </a:r>
            <a:r>
              <a:rPr lang="en-GB"/>
              <a:t> and </a:t>
            </a:r>
            <a:r>
              <a:rPr b="1" lang="en-GB"/>
              <a:t>XLNet-large</a:t>
            </a:r>
            <a:r>
              <a:rPr lang="en-GB"/>
              <a:t> from the HuggingFace Transformers library.</a:t>
            </a:r>
            <a:endParaRPr/>
          </a:p>
          <a:p>
            <a:pPr indent="0" lvl="0" marL="0" rtl="0" algn="l">
              <a:spcBef>
                <a:spcPts val="1200"/>
              </a:spcBef>
              <a:spcAft>
                <a:spcPts val="0"/>
              </a:spcAft>
              <a:buNone/>
            </a:pPr>
            <a:r>
              <a:rPr b="1" lang="en-GB"/>
              <a:t>Hyper-Parameter Selection</a:t>
            </a:r>
            <a:r>
              <a:rPr lang="en-GB"/>
              <a:t>: Based on recommendations in the original papers, using validation set data. Approximately 10-20 runs were conducted to find the best configuration.</a:t>
            </a:r>
            <a:endParaRPr/>
          </a:p>
          <a:p>
            <a:pPr indent="0" lvl="0" marL="0" rtl="0" algn="l">
              <a:spcBef>
                <a:spcPts val="1200"/>
              </a:spcBef>
              <a:spcAft>
                <a:spcPts val="1200"/>
              </a:spcAft>
              <a:buNone/>
            </a:pPr>
            <a:r>
              <a:rPr b="1" lang="en-GB"/>
              <a:t>Optimal Learning Rate</a:t>
            </a:r>
            <a:r>
              <a:rPr lang="en-GB"/>
              <a:t>: Determined using a grid-search over {5e-6, 1e-5, 2e-5, 3e-5, 5e-5}.</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268200" y="412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Paper's Objective?</a:t>
            </a:r>
            <a:endParaRPr/>
          </a:p>
        </p:txBody>
      </p:sp>
      <p:sp>
        <p:nvSpPr>
          <p:cNvPr id="66" name="Google Shape;66;p15"/>
          <p:cNvSpPr txBox="1"/>
          <p:nvPr>
            <p:ph idx="1" type="body"/>
          </p:nvPr>
        </p:nvSpPr>
        <p:spPr>
          <a:xfrm>
            <a:off x="202975" y="1174250"/>
            <a:ext cx="8520600" cy="3469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Explore inherent limitations of Transformer-based (eg: BERT) models.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GB"/>
              <a:t>Tackle these limitations in segmentation and labeling tasks.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GB"/>
              <a:t>Use simple and naïve methods, to yield sizable improvements over the vanilla RoBERTa and XLNet models.</a:t>
            </a:r>
            <a:endParaRPr/>
          </a:p>
          <a:p>
            <a:pPr indent="0" lvl="0" marL="914400" rtl="0" algn="l">
              <a:spcBef>
                <a:spcPts val="12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Evaluation and Results</a:t>
            </a:r>
            <a:endParaRPr/>
          </a:p>
        </p:txBody>
      </p:sp>
      <p:sp>
        <p:nvSpPr>
          <p:cNvPr id="259" name="Google Shape;259;p42"/>
          <p:cNvSpPr txBox="1"/>
          <p:nvPr>
            <p:ph idx="1" type="body"/>
          </p:nvPr>
        </p:nvSpPr>
        <p:spPr>
          <a:xfrm>
            <a:off x="311700" y="1152475"/>
            <a:ext cx="498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They evaluated the performance using F1 scores, comparing the baseline models with and without their modifications.</a:t>
            </a:r>
            <a:endParaRPr/>
          </a:p>
          <a:p>
            <a:pPr indent="0" lvl="0" marL="0" rtl="0" algn="l">
              <a:spcBef>
                <a:spcPts val="1200"/>
              </a:spcBef>
              <a:spcAft>
                <a:spcPts val="1200"/>
              </a:spcAft>
              <a:buNone/>
            </a:pPr>
            <a:r>
              <a:t/>
            </a:r>
            <a:endParaRPr/>
          </a:p>
        </p:txBody>
      </p:sp>
      <p:pic>
        <p:nvPicPr>
          <p:cNvPr id="260" name="Google Shape;260;p42"/>
          <p:cNvPicPr preferRelativeResize="0"/>
          <p:nvPr/>
        </p:nvPicPr>
        <p:blipFill>
          <a:blip r:embed="rId3">
            <a:alphaModFix/>
          </a:blip>
          <a:stretch>
            <a:fillRect/>
          </a:stretch>
        </p:blipFill>
        <p:spPr>
          <a:xfrm>
            <a:off x="5433400" y="1152475"/>
            <a:ext cx="2999350" cy="2999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1</a:t>
            </a:r>
            <a:r>
              <a:rPr lang="en-GB"/>
              <a:t>. Token Classification</a:t>
            </a:r>
            <a:endParaRPr/>
          </a:p>
        </p:txBody>
      </p:sp>
      <p:sp>
        <p:nvSpPr>
          <p:cNvPr id="266" name="Google Shape;266;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A</a:t>
            </a:r>
            <a:r>
              <a:rPr b="1" lang="en-GB"/>
              <a:t>ssigning a label </a:t>
            </a:r>
            <a:r>
              <a:rPr b="1" lang="en-GB">
                <a:solidFill>
                  <a:srgbClr val="FF0000"/>
                </a:solidFill>
              </a:rPr>
              <a:t>to each individual token</a:t>
            </a:r>
            <a:r>
              <a:rPr lang="en-GB"/>
              <a:t> (like a word or subword) in a text. It's a fine-grained task where each element of the sequence is classified independently.</a:t>
            </a:r>
            <a:br>
              <a:rPr lang="en-GB"/>
            </a:br>
            <a:br>
              <a:rPr lang="en-GB"/>
            </a:br>
            <a:r>
              <a:rPr lang="en-GB"/>
              <a:t>Encoding Scheme: </a:t>
            </a:r>
            <a:endParaRPr/>
          </a:p>
          <a:p>
            <a:pPr indent="0" lvl="0" marL="0" rtl="0" algn="l">
              <a:spcBef>
                <a:spcPts val="1200"/>
              </a:spcBef>
              <a:spcAft>
                <a:spcPts val="1200"/>
              </a:spcAft>
              <a:buNone/>
            </a:pPr>
            <a:r>
              <a:rPr lang="en-GB"/>
              <a:t>BIO tags encoding </a:t>
            </a:r>
            <a:br>
              <a:rPr lang="en-GB"/>
            </a:br>
            <a:endParaRPr/>
          </a:p>
        </p:txBody>
      </p:sp>
      <p:pic>
        <p:nvPicPr>
          <p:cNvPr id="267" name="Google Shape;267;p43"/>
          <p:cNvPicPr preferRelativeResize="0"/>
          <p:nvPr/>
        </p:nvPicPr>
        <p:blipFill>
          <a:blip r:embed="rId3">
            <a:alphaModFix/>
          </a:blip>
          <a:stretch>
            <a:fillRect/>
          </a:stretch>
        </p:blipFill>
        <p:spPr>
          <a:xfrm>
            <a:off x="4278475" y="2061750"/>
            <a:ext cx="2849751" cy="26438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4"/>
          <p:cNvSpPr txBox="1"/>
          <p:nvPr>
            <p:ph idx="1" type="body"/>
          </p:nvPr>
        </p:nvSpPr>
        <p:spPr>
          <a:xfrm>
            <a:off x="311700" y="1152475"/>
            <a:ext cx="410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Several incremental modifications were tested, including </a:t>
            </a:r>
            <a:r>
              <a:rPr b="1" lang="en-GB"/>
              <a:t>length addition, averaged span embedding, multi-label adjustment, “gazetteer” post-processing (p.p.), “Repetition” p.p., and class insertions.</a:t>
            </a:r>
            <a:endParaRPr b="1"/>
          </a:p>
        </p:txBody>
      </p:sp>
      <p:pic>
        <p:nvPicPr>
          <p:cNvPr id="273" name="Google Shape;273;p44"/>
          <p:cNvPicPr preferRelativeResize="0"/>
          <p:nvPr/>
        </p:nvPicPr>
        <p:blipFill>
          <a:blip r:embed="rId3">
            <a:alphaModFix/>
          </a:blip>
          <a:stretch>
            <a:fillRect/>
          </a:stretch>
        </p:blipFill>
        <p:spPr>
          <a:xfrm>
            <a:off x="4416598" y="1055000"/>
            <a:ext cx="4657788" cy="3416400"/>
          </a:xfrm>
          <a:prstGeom prst="rect">
            <a:avLst/>
          </a:prstGeom>
          <a:noFill/>
          <a:ln>
            <a:noFill/>
          </a:ln>
        </p:spPr>
      </p:pic>
      <p:sp>
        <p:nvSpPr>
          <p:cNvPr id="274" name="Google Shape;274;p44"/>
          <p:cNvSpPr/>
          <p:nvPr/>
        </p:nvSpPr>
        <p:spPr>
          <a:xfrm>
            <a:off x="4668275" y="2907200"/>
            <a:ext cx="4351500" cy="167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5. Sequence Classification</a:t>
            </a:r>
            <a:endParaRPr/>
          </a:p>
        </p:txBody>
      </p:sp>
      <p:sp>
        <p:nvSpPr>
          <p:cNvPr id="280" name="Google Shape;280;p45"/>
          <p:cNvSpPr txBox="1"/>
          <p:nvPr/>
        </p:nvSpPr>
        <p:spPr>
          <a:xfrm>
            <a:off x="568400" y="1229975"/>
            <a:ext cx="3382500" cy="3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Assigning a single label</a:t>
            </a:r>
            <a:r>
              <a:rPr lang="en-GB" sz="1800">
                <a:solidFill>
                  <a:schemeClr val="dk2"/>
                </a:solidFill>
              </a:rPr>
              <a:t> to </a:t>
            </a:r>
            <a:r>
              <a:rPr b="1" lang="en-GB" sz="1800">
                <a:solidFill>
                  <a:srgbClr val="FF0000"/>
                </a:solidFill>
              </a:rPr>
              <a:t>an entire sequence of tokens</a:t>
            </a:r>
            <a:r>
              <a:rPr lang="en-GB" sz="1800">
                <a:solidFill>
                  <a:schemeClr val="dk2"/>
                </a:solidFill>
              </a:rPr>
              <a:t>. It's a broader task where the entire input sequence (like a sentence or paragraph) is classified as a whole.</a:t>
            </a:r>
            <a:endParaRPr sz="1800">
              <a:solidFill>
                <a:schemeClr val="dk2"/>
              </a:solidFill>
            </a:endParaRPr>
          </a:p>
        </p:txBody>
      </p:sp>
      <p:pic>
        <p:nvPicPr>
          <p:cNvPr id="281" name="Google Shape;281;p45"/>
          <p:cNvPicPr preferRelativeResize="0"/>
          <p:nvPr/>
        </p:nvPicPr>
        <p:blipFill>
          <a:blip r:embed="rId3">
            <a:alphaModFix/>
          </a:blip>
          <a:stretch>
            <a:fillRect/>
          </a:stretch>
        </p:blipFill>
        <p:spPr>
          <a:xfrm>
            <a:off x="4103300" y="1170125"/>
            <a:ext cx="4888300" cy="297913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46"/>
          <p:cNvPicPr preferRelativeResize="0"/>
          <p:nvPr/>
        </p:nvPicPr>
        <p:blipFill>
          <a:blip r:embed="rId3">
            <a:alphaModFix/>
          </a:blip>
          <a:stretch>
            <a:fillRect/>
          </a:stretch>
        </p:blipFill>
        <p:spPr>
          <a:xfrm>
            <a:off x="515820" y="1096575"/>
            <a:ext cx="3601187" cy="2765349"/>
          </a:xfrm>
          <a:prstGeom prst="rect">
            <a:avLst/>
          </a:prstGeom>
          <a:noFill/>
          <a:ln>
            <a:noFill/>
          </a:ln>
        </p:spPr>
      </p:pic>
      <p:pic>
        <p:nvPicPr>
          <p:cNvPr id="287" name="Google Shape;287;p46"/>
          <p:cNvPicPr preferRelativeResize="0"/>
          <p:nvPr/>
        </p:nvPicPr>
        <p:blipFill>
          <a:blip r:embed="rId4">
            <a:alphaModFix/>
          </a:blip>
          <a:stretch>
            <a:fillRect/>
          </a:stretch>
        </p:blipFill>
        <p:spPr>
          <a:xfrm>
            <a:off x="4410700" y="1101938"/>
            <a:ext cx="4552949" cy="2939621"/>
          </a:xfrm>
          <a:prstGeom prst="rect">
            <a:avLst/>
          </a:prstGeom>
          <a:noFill/>
          <a:ln>
            <a:noFill/>
          </a:ln>
        </p:spPr>
      </p:pic>
      <p:sp>
        <p:nvSpPr>
          <p:cNvPr id="288" name="Google Shape;288;p46"/>
          <p:cNvSpPr txBox="1"/>
          <p:nvPr/>
        </p:nvSpPr>
        <p:spPr>
          <a:xfrm>
            <a:off x="478800" y="420775"/>
            <a:ext cx="4178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2"/>
                </a:solidFill>
              </a:rPr>
              <a:t>Result Comparison</a:t>
            </a:r>
            <a:endParaRPr b="1" sz="1800">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367600" y="13861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Transformer architecture to increase its expressiveness for future NLP tasks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48"/>
          <p:cNvPicPr preferRelativeResize="0"/>
          <p:nvPr/>
        </p:nvPicPr>
        <p:blipFill rotWithShape="1">
          <a:blip r:embed="rId3">
            <a:alphaModFix/>
          </a:blip>
          <a:srcRect b="0" l="0" r="0" t="23617"/>
          <a:stretch/>
        </p:blipFill>
        <p:spPr>
          <a:xfrm>
            <a:off x="1657750" y="857250"/>
            <a:ext cx="4933950" cy="3506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nvSpPr>
        <p:spPr>
          <a:xfrm>
            <a:off x="447250" y="577700"/>
            <a:ext cx="7892400" cy="37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Length Awareness</a:t>
            </a:r>
            <a:r>
              <a:rPr lang="en-GB" sz="1800">
                <a:solidFill>
                  <a:schemeClr val="dk2"/>
                </a:solidFill>
              </a:rPr>
              <a:t>: The model should consider the appropriate length for tasks like translation and summarization.</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b="1" lang="en-GB" sz="1800">
                <a:solidFill>
                  <a:schemeClr val="dk2"/>
                </a:solidFill>
              </a:rPr>
              <a:t>External Knowledge</a:t>
            </a:r>
            <a:r>
              <a:rPr lang="en-GB" sz="1800">
                <a:solidFill>
                  <a:schemeClr val="dk2"/>
                </a:solidFill>
              </a:rPr>
              <a:t>: Incorporate external information, like gazetteers, for better context understanding.</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b="1" lang="en-GB" sz="1800">
                <a:solidFill>
                  <a:schemeClr val="dk2"/>
                </a:solidFill>
              </a:rPr>
              <a:t>Global Consistency</a:t>
            </a:r>
            <a:r>
              <a:rPr lang="en-GB" sz="1800">
                <a:solidFill>
                  <a:schemeClr val="dk2"/>
                </a:solidFill>
              </a:rPr>
              <a:t>: Ensure consistency in the output, especially for tasks involving sequence prediction and text generation.</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b="1" lang="en-GB" sz="1800">
                <a:solidFill>
                  <a:schemeClr val="dk2"/>
                </a:solidFill>
              </a:rPr>
              <a:t>Hybrid Representations</a:t>
            </a:r>
            <a:r>
              <a:rPr lang="en-GB" sz="1800">
                <a:solidFill>
                  <a:schemeClr val="dk2"/>
                </a:solidFill>
              </a:rPr>
              <a:t>: Combine symbolic and distributed representations to improve attention to specific elements like punctuation.</a:t>
            </a:r>
            <a:endParaRPr sz="1800">
              <a:solidFill>
                <a:schemeClr val="dk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50"/>
          <p:cNvPicPr preferRelativeResize="0"/>
          <p:nvPr/>
        </p:nvPicPr>
        <p:blipFill>
          <a:blip r:embed="rId3">
            <a:alphaModFix/>
          </a:blip>
          <a:stretch>
            <a:fillRect/>
          </a:stretch>
        </p:blipFill>
        <p:spPr>
          <a:xfrm>
            <a:off x="2174375" y="727875"/>
            <a:ext cx="5168151" cy="2912125"/>
          </a:xfrm>
          <a:prstGeom prst="rect">
            <a:avLst/>
          </a:prstGeom>
          <a:noFill/>
          <a:ln>
            <a:noFill/>
          </a:ln>
        </p:spPr>
      </p:pic>
      <p:sp>
        <p:nvSpPr>
          <p:cNvPr id="309" name="Google Shape;309;p50"/>
          <p:cNvSpPr txBox="1"/>
          <p:nvPr/>
        </p:nvSpPr>
        <p:spPr>
          <a:xfrm>
            <a:off x="3724050" y="3717875"/>
            <a:ext cx="1695900" cy="6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6"/>
          <p:cNvPicPr preferRelativeResize="0"/>
          <p:nvPr/>
        </p:nvPicPr>
        <p:blipFill rotWithShape="1">
          <a:blip r:embed="rId3">
            <a:alphaModFix/>
          </a:blip>
          <a:srcRect b="-1080" l="-1170" r="1170" t="1080"/>
          <a:stretch/>
        </p:blipFill>
        <p:spPr>
          <a:xfrm>
            <a:off x="129550" y="893204"/>
            <a:ext cx="9144000" cy="3822192"/>
          </a:xfrm>
          <a:prstGeom prst="rect">
            <a:avLst/>
          </a:prstGeom>
          <a:noFill/>
          <a:ln>
            <a:noFill/>
          </a:ln>
        </p:spPr>
      </p:pic>
      <p:sp>
        <p:nvSpPr>
          <p:cNvPr id="72" name="Google Shape;72;p16"/>
          <p:cNvSpPr txBox="1"/>
          <p:nvPr/>
        </p:nvSpPr>
        <p:spPr>
          <a:xfrm>
            <a:off x="1944950" y="409000"/>
            <a:ext cx="50391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450">
                <a:solidFill>
                  <a:schemeClr val="dk1"/>
                </a:solidFill>
                <a:latin typeface="Georgia"/>
                <a:ea typeface="Georgia"/>
                <a:cs typeface="Georgia"/>
                <a:sym typeface="Georgia"/>
              </a:rPr>
              <a:t> A rich family of variations RoBERTa, ALBERT, and XLNet.</a:t>
            </a:r>
            <a:endParaRPr sz="1600">
              <a:latin typeface="Georgia"/>
              <a:ea typeface="Georgia"/>
              <a:cs typeface="Georgia"/>
              <a:sym typeface="Georgia"/>
            </a:endParaRPr>
          </a:p>
        </p:txBody>
      </p:sp>
      <p:cxnSp>
        <p:nvCxnSpPr>
          <p:cNvPr id="73" name="Google Shape;73;p16"/>
          <p:cNvCxnSpPr>
            <a:endCxn id="72" idx="2"/>
          </p:cNvCxnSpPr>
          <p:nvPr/>
        </p:nvCxnSpPr>
        <p:spPr>
          <a:xfrm flipH="1" rot="10800000">
            <a:off x="2809100" y="817000"/>
            <a:ext cx="1655400" cy="571200"/>
          </a:xfrm>
          <a:prstGeom prst="curvedConnector2">
            <a:avLst/>
          </a:prstGeom>
          <a:noFill/>
          <a:ln cap="flat" cmpd="sng" w="19050">
            <a:solidFill>
              <a:schemeClr val="dk2"/>
            </a:solidFill>
            <a:prstDash val="solid"/>
            <a:round/>
            <a:headEnd len="med" w="med" type="none"/>
            <a:tailEnd len="med" w="med" type="stealth"/>
          </a:ln>
        </p:spPr>
      </p:cxnSp>
      <p:cxnSp>
        <p:nvCxnSpPr>
          <p:cNvPr id="74" name="Google Shape;74;p16"/>
          <p:cNvCxnSpPr/>
          <p:nvPr/>
        </p:nvCxnSpPr>
        <p:spPr>
          <a:xfrm rot="-5400000">
            <a:off x="4537175" y="1544425"/>
            <a:ext cx="1728300" cy="329100"/>
          </a:xfrm>
          <a:prstGeom prst="curvedConnector3">
            <a:avLst>
              <a:gd fmla="val 50000" name="adj1"/>
            </a:avLst>
          </a:prstGeom>
          <a:noFill/>
          <a:ln cap="flat" cmpd="sng" w="19050">
            <a:solidFill>
              <a:schemeClr val="dk2"/>
            </a:solidFill>
            <a:prstDash val="solid"/>
            <a:round/>
            <a:headEnd len="med" w="med" type="none"/>
            <a:tailEnd len="med" w="med" type="stealth"/>
          </a:ln>
        </p:spPr>
      </p:cxnSp>
      <p:cxnSp>
        <p:nvCxnSpPr>
          <p:cNvPr id="75" name="Google Shape;75;p16"/>
          <p:cNvCxnSpPr>
            <a:endCxn id="72" idx="3"/>
          </p:cNvCxnSpPr>
          <p:nvPr/>
        </p:nvCxnSpPr>
        <p:spPr>
          <a:xfrm flipH="1" rot="5400000">
            <a:off x="6438800" y="1158250"/>
            <a:ext cx="1548600" cy="458100"/>
          </a:xfrm>
          <a:prstGeom prst="curvedConnector2">
            <a:avLst/>
          </a:prstGeom>
          <a:noFill/>
          <a:ln cap="flat" cmpd="sng" w="19050">
            <a:solidFill>
              <a:schemeClr val="dk2"/>
            </a:solidFill>
            <a:prstDash val="solid"/>
            <a:round/>
            <a:headEnd len="med" w="med" type="none"/>
            <a:tailEnd len="med" w="med" type="stealth"/>
          </a:ln>
        </p:spPr>
      </p:cxnSp>
      <p:cxnSp>
        <p:nvCxnSpPr>
          <p:cNvPr id="76" name="Google Shape;76;p16"/>
          <p:cNvCxnSpPr/>
          <p:nvPr/>
        </p:nvCxnSpPr>
        <p:spPr>
          <a:xfrm flipH="1" rot="5400000">
            <a:off x="940950" y="1634975"/>
            <a:ext cx="1226100" cy="10452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77" name="Google Shape;77;p16"/>
          <p:cNvCxnSpPr/>
          <p:nvPr/>
        </p:nvCxnSpPr>
        <p:spPr>
          <a:xfrm>
            <a:off x="4997800" y="4493196"/>
            <a:ext cx="450900" cy="2958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78" name="Google Shape;78;p16"/>
          <p:cNvCxnSpPr/>
          <p:nvPr/>
        </p:nvCxnSpPr>
        <p:spPr>
          <a:xfrm flipH="1" rot="-5400000">
            <a:off x="7281750" y="2799525"/>
            <a:ext cx="1176900" cy="10533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79" name="Google Shape;79;p16"/>
          <p:cNvSpPr txBox="1"/>
          <p:nvPr/>
        </p:nvSpPr>
        <p:spPr>
          <a:xfrm>
            <a:off x="562350" y="1108250"/>
            <a:ext cx="8724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80" name="Google Shape;80;p16"/>
          <p:cNvSpPr txBox="1"/>
          <p:nvPr/>
        </p:nvSpPr>
        <p:spPr>
          <a:xfrm>
            <a:off x="331850" y="733150"/>
            <a:ext cx="1613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Georgia"/>
                <a:ea typeface="Georgia"/>
                <a:cs typeface="Georgia"/>
                <a:sym typeface="Georgia"/>
              </a:rPr>
              <a:t>p</a:t>
            </a:r>
            <a:r>
              <a:rPr lang="en-GB" sz="1800">
                <a:solidFill>
                  <a:schemeClr val="dk2"/>
                </a:solidFill>
                <a:latin typeface="Georgia"/>
                <a:ea typeface="Georgia"/>
                <a:cs typeface="Georgia"/>
                <a:sym typeface="Georgia"/>
              </a:rPr>
              <a:t>ropaganda</a:t>
            </a:r>
            <a:r>
              <a:rPr lang="en-GB" sz="1800">
                <a:solidFill>
                  <a:schemeClr val="dk2"/>
                </a:solidFill>
                <a:latin typeface="Georgia"/>
                <a:ea typeface="Georgia"/>
                <a:cs typeface="Georgia"/>
                <a:sym typeface="Georgia"/>
              </a:rPr>
              <a:t> detection</a:t>
            </a:r>
            <a:endParaRPr sz="1800">
              <a:solidFill>
                <a:schemeClr val="dk2"/>
              </a:solidFill>
              <a:latin typeface="Georgia"/>
              <a:ea typeface="Georgia"/>
              <a:cs typeface="Georgia"/>
              <a:sym typeface="Georgia"/>
            </a:endParaRPr>
          </a:p>
        </p:txBody>
      </p:sp>
      <p:sp>
        <p:nvSpPr>
          <p:cNvPr id="81" name="Google Shape;81;p16"/>
          <p:cNvSpPr txBox="1"/>
          <p:nvPr/>
        </p:nvSpPr>
        <p:spPr>
          <a:xfrm>
            <a:off x="7755325" y="4004225"/>
            <a:ext cx="1489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Georgia"/>
                <a:ea typeface="Georgia"/>
                <a:cs typeface="Georgia"/>
                <a:sym typeface="Georgia"/>
              </a:rPr>
              <a:t>keyphrase extraction</a:t>
            </a:r>
            <a:endParaRPr sz="1800">
              <a:solidFill>
                <a:schemeClr val="dk2"/>
              </a:solidFill>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5" name="Shape 85"/>
        <p:cNvGrpSpPr/>
        <p:nvPr/>
      </p:nvGrpSpPr>
      <p:grpSpPr>
        <a:xfrm>
          <a:off x="0" y="0"/>
          <a:ext cx="0" cy="0"/>
          <a:chOff x="0" y="0"/>
          <a:chExt cx="0" cy="0"/>
        </a:xfrm>
      </p:grpSpPr>
      <p:sp>
        <p:nvSpPr>
          <p:cNvPr id="86" name="Google Shape;86;p17"/>
          <p:cNvSpPr txBox="1"/>
          <p:nvPr>
            <p:ph type="title"/>
          </p:nvPr>
        </p:nvSpPr>
        <p:spPr>
          <a:xfrm>
            <a:off x="233100" y="208550"/>
            <a:ext cx="4554600" cy="140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272">
              <a:highlight>
                <a:schemeClr val="lt1"/>
              </a:highlight>
              <a:latin typeface="Georgia"/>
              <a:ea typeface="Georgia"/>
              <a:cs typeface="Georgia"/>
              <a:sym typeface="Georgia"/>
            </a:endParaRPr>
          </a:p>
          <a:p>
            <a:pPr indent="0" lvl="0" marL="0" rtl="0" algn="ctr">
              <a:spcBef>
                <a:spcPts val="0"/>
              </a:spcBef>
              <a:spcAft>
                <a:spcPts val="0"/>
              </a:spcAft>
              <a:buNone/>
            </a:pPr>
            <a:r>
              <a:rPr b="1" lang="en-GB" sz="2772">
                <a:highlight>
                  <a:schemeClr val="lt1"/>
                </a:highlight>
                <a:latin typeface="Georgia"/>
                <a:ea typeface="Georgia"/>
                <a:cs typeface="Georgia"/>
                <a:sym typeface="Georgia"/>
              </a:rPr>
              <a:t>Transformer Limitations</a:t>
            </a:r>
            <a:endParaRPr b="1" sz="2772">
              <a:highlight>
                <a:schemeClr val="lt1"/>
              </a:highlight>
              <a:latin typeface="Georgia"/>
              <a:ea typeface="Georgia"/>
              <a:cs typeface="Georgia"/>
              <a:sym typeface="Georgia"/>
            </a:endParaRPr>
          </a:p>
          <a:p>
            <a:pPr indent="0" lvl="0" marL="0" rtl="0" algn="ctr">
              <a:spcBef>
                <a:spcPts val="0"/>
              </a:spcBef>
              <a:spcAft>
                <a:spcPts val="0"/>
              </a:spcAft>
              <a:buNone/>
            </a:pPr>
            <a:r>
              <a:t/>
            </a:r>
            <a:endParaRPr sz="1272">
              <a:highlight>
                <a:schemeClr val="lt1"/>
              </a:highlight>
              <a:latin typeface="Georgia"/>
              <a:ea typeface="Georgia"/>
              <a:cs typeface="Georgia"/>
              <a:sym typeface="Georgia"/>
            </a:endParaRPr>
          </a:p>
        </p:txBody>
      </p:sp>
      <p:pic>
        <p:nvPicPr>
          <p:cNvPr id="87" name="Google Shape;87;p17"/>
          <p:cNvPicPr preferRelativeResize="0"/>
          <p:nvPr/>
        </p:nvPicPr>
        <p:blipFill>
          <a:blip r:embed="rId3">
            <a:alphaModFix/>
          </a:blip>
          <a:stretch>
            <a:fillRect/>
          </a:stretch>
        </p:blipFill>
        <p:spPr>
          <a:xfrm>
            <a:off x="5541277" y="1104400"/>
            <a:ext cx="3025375" cy="3037475"/>
          </a:xfrm>
          <a:prstGeom prst="rect">
            <a:avLst/>
          </a:prstGeom>
          <a:noFill/>
          <a:ln>
            <a:noFill/>
          </a:ln>
        </p:spPr>
      </p:pic>
      <p:cxnSp>
        <p:nvCxnSpPr>
          <p:cNvPr id="88" name="Google Shape;88;p17"/>
          <p:cNvCxnSpPr>
            <a:endCxn id="89" idx="0"/>
          </p:cNvCxnSpPr>
          <p:nvPr/>
        </p:nvCxnSpPr>
        <p:spPr>
          <a:xfrm rot="10800000">
            <a:off x="2799450" y="1189350"/>
            <a:ext cx="3334200" cy="2014200"/>
          </a:xfrm>
          <a:prstGeom prst="curvedConnector4">
            <a:avLst>
              <a:gd fmla="val 8019" name="adj1"/>
              <a:gd fmla="val 111822" name="adj2"/>
            </a:avLst>
          </a:prstGeom>
          <a:noFill/>
          <a:ln cap="flat" cmpd="sng" w="9525">
            <a:solidFill>
              <a:schemeClr val="dk2"/>
            </a:solidFill>
            <a:prstDash val="solid"/>
            <a:round/>
            <a:headEnd len="med" w="med" type="none"/>
            <a:tailEnd len="med" w="med" type="triangle"/>
          </a:ln>
        </p:spPr>
      </p:cxnSp>
      <p:sp>
        <p:nvSpPr>
          <p:cNvPr id="89" name="Google Shape;89;p17"/>
          <p:cNvSpPr txBox="1"/>
          <p:nvPr/>
        </p:nvSpPr>
        <p:spPr>
          <a:xfrm>
            <a:off x="0" y="1189350"/>
            <a:ext cx="5598900" cy="3929700"/>
          </a:xfrm>
          <a:prstGeom prst="rect">
            <a:avLst/>
          </a:prstGeom>
          <a:noFill/>
          <a:ln>
            <a:noFill/>
          </a:ln>
        </p:spPr>
        <p:txBody>
          <a:bodyPr anchorCtr="0" anchor="t" bIns="91425" lIns="91425" spcFirstLastPara="1" rIns="91425" wrap="square" tIns="91425">
            <a:spAutoFit/>
          </a:bodyPr>
          <a:lstStyle/>
          <a:p>
            <a:pPr indent="-336550" lvl="1" marL="914400" rtl="0" algn="l">
              <a:spcBef>
                <a:spcPts val="0"/>
              </a:spcBef>
              <a:spcAft>
                <a:spcPts val="0"/>
              </a:spcAft>
              <a:buClr>
                <a:srgbClr val="374151"/>
              </a:buClr>
              <a:buSzPts val="1700"/>
              <a:buFont typeface="Arial"/>
              <a:buChar char="●"/>
            </a:pPr>
            <a:r>
              <a:rPr lang="en-GB" sz="1700">
                <a:solidFill>
                  <a:srgbClr val="374151"/>
                </a:solidFill>
              </a:rPr>
              <a:t>Difficulties in  h</a:t>
            </a:r>
            <a:r>
              <a:rPr lang="en-GB" sz="1700">
                <a:solidFill>
                  <a:srgbClr val="374151"/>
                </a:solidFill>
              </a:rPr>
              <a:t>andling specific information, especially in sequence classification tasks.</a:t>
            </a:r>
            <a:endParaRPr sz="1700">
              <a:solidFill>
                <a:srgbClr val="374151"/>
              </a:solidFill>
            </a:endParaRPr>
          </a:p>
          <a:p>
            <a:pPr indent="0" lvl="0" marL="914400" rtl="0" algn="l">
              <a:spcBef>
                <a:spcPts val="0"/>
              </a:spcBef>
              <a:spcAft>
                <a:spcPts val="0"/>
              </a:spcAft>
              <a:buNone/>
            </a:pPr>
            <a:r>
              <a:t/>
            </a:r>
            <a:endParaRPr sz="1700">
              <a:solidFill>
                <a:srgbClr val="374151"/>
              </a:solidFill>
            </a:endParaRPr>
          </a:p>
          <a:p>
            <a:pPr indent="-336550" lvl="1" marL="914400" rtl="0" algn="l">
              <a:spcBef>
                <a:spcPts val="0"/>
              </a:spcBef>
              <a:spcAft>
                <a:spcPts val="0"/>
              </a:spcAft>
              <a:buClr>
                <a:srgbClr val="374151"/>
              </a:buClr>
              <a:buSzPts val="1700"/>
              <a:buFont typeface="Arial"/>
              <a:buChar char="●"/>
            </a:pPr>
            <a:r>
              <a:rPr lang="en-GB" sz="1700">
                <a:solidFill>
                  <a:srgbClr val="374151"/>
                </a:solidFill>
              </a:rPr>
              <a:t>It </a:t>
            </a:r>
            <a:r>
              <a:rPr lang="en-GB" sz="1700">
                <a:solidFill>
                  <a:srgbClr val="374151"/>
                </a:solidFill>
              </a:rPr>
              <a:t>ignores negation task.</a:t>
            </a:r>
            <a:endParaRPr sz="1700">
              <a:solidFill>
                <a:srgbClr val="374151"/>
              </a:solidFill>
            </a:endParaRPr>
          </a:p>
          <a:p>
            <a:pPr indent="0" lvl="0" marL="914400" rtl="0" algn="l">
              <a:spcBef>
                <a:spcPts val="0"/>
              </a:spcBef>
              <a:spcAft>
                <a:spcPts val="0"/>
              </a:spcAft>
              <a:buNone/>
            </a:pPr>
            <a:r>
              <a:t/>
            </a:r>
            <a:endParaRPr sz="1700">
              <a:solidFill>
                <a:srgbClr val="374151"/>
              </a:solidFill>
            </a:endParaRPr>
          </a:p>
          <a:p>
            <a:pPr indent="-336550" lvl="1" marL="914400" rtl="0" algn="l">
              <a:lnSpc>
                <a:spcPct val="115000"/>
              </a:lnSpc>
              <a:spcBef>
                <a:spcPts val="1500"/>
              </a:spcBef>
              <a:spcAft>
                <a:spcPts val="0"/>
              </a:spcAft>
              <a:buClr>
                <a:srgbClr val="374151"/>
              </a:buClr>
              <a:buSzPts val="1700"/>
              <a:buFont typeface="Arial"/>
              <a:buChar char="●"/>
            </a:pPr>
            <a:r>
              <a:rPr lang="en-GB" sz="1700">
                <a:solidFill>
                  <a:srgbClr val="374151"/>
                </a:solidFill>
              </a:rPr>
              <a:t>Difficulties in handling entities of more than 3 word lengths (unlike in classical NER) and accurately processing span boundaries.</a:t>
            </a:r>
            <a:endParaRPr sz="1700">
              <a:solidFill>
                <a:srgbClr val="374151"/>
              </a:solidFill>
            </a:endParaRPr>
          </a:p>
          <a:p>
            <a:pPr indent="0" lvl="0" marL="914400" rtl="0" algn="l">
              <a:lnSpc>
                <a:spcPct val="115000"/>
              </a:lnSpc>
              <a:spcBef>
                <a:spcPts val="1500"/>
              </a:spcBef>
              <a:spcAft>
                <a:spcPts val="0"/>
              </a:spcAft>
              <a:buNone/>
            </a:pPr>
            <a:r>
              <a:rPr lang="en-GB" sz="1700">
                <a:solidFill>
                  <a:srgbClr val="374151"/>
                </a:solidFill>
              </a:rPr>
              <a:t>Eg: “</a:t>
            </a:r>
            <a:r>
              <a:rPr b="1" lang="en-GB" sz="1700">
                <a:solidFill>
                  <a:srgbClr val="374151"/>
                </a:solidFill>
              </a:rPr>
              <a:t>Rupaningal Tharindu Priya Harshana De Silva</a:t>
            </a:r>
            <a:r>
              <a:rPr lang="en-GB" sz="1700">
                <a:solidFill>
                  <a:srgbClr val="374151"/>
                </a:solidFill>
              </a:rPr>
              <a:t> forged exam papers”  (Court legal reports need precise accuracy)</a:t>
            </a:r>
            <a:endParaRPr sz="1700">
              <a:solidFill>
                <a:srgbClr val="374151"/>
              </a:solidFill>
            </a:endParaRPr>
          </a:p>
          <a:p>
            <a:pPr indent="0" lvl="0" marL="0" rtl="0" algn="l">
              <a:spcBef>
                <a:spcPts val="0"/>
              </a:spcBef>
              <a:spcAft>
                <a:spcPts val="0"/>
              </a:spcAft>
              <a:buNone/>
            </a:pPr>
            <a:r>
              <a:t/>
            </a:r>
            <a:endParaRPr sz="1600">
              <a:solidFill>
                <a:srgbClr val="374151"/>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305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GB" sz="3495">
                <a:highlight>
                  <a:schemeClr val="lt1"/>
                </a:highlight>
                <a:latin typeface="Georgia"/>
                <a:ea typeface="Georgia"/>
                <a:cs typeface="Georgia"/>
                <a:sym typeface="Georgia"/>
              </a:rPr>
              <a:t>Transformer</a:t>
            </a:r>
            <a:r>
              <a:rPr b="1" lang="en-GB" sz="3495">
                <a:highlight>
                  <a:schemeClr val="lt1"/>
                </a:highlight>
                <a:latin typeface="Georgia"/>
                <a:ea typeface="Georgia"/>
                <a:cs typeface="Georgia"/>
                <a:sym typeface="Georgia"/>
              </a:rPr>
              <a:t> Limitations</a:t>
            </a:r>
            <a:endParaRPr sz="3520"/>
          </a:p>
        </p:txBody>
      </p:sp>
      <p:sp>
        <p:nvSpPr>
          <p:cNvPr id="95" name="Google Shape;95;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1500"/>
              </a:spcBef>
              <a:spcAft>
                <a:spcPts val="0"/>
              </a:spcAft>
              <a:buClr>
                <a:srgbClr val="374151"/>
              </a:buClr>
              <a:buSzPts val="2000"/>
              <a:buChar char="●"/>
            </a:pPr>
            <a:r>
              <a:rPr lang="en-GB" sz="2000">
                <a:solidFill>
                  <a:srgbClr val="374151"/>
                </a:solidFill>
              </a:rPr>
              <a:t>S</a:t>
            </a:r>
            <a:r>
              <a:rPr lang="en-GB" sz="2000">
                <a:solidFill>
                  <a:srgbClr val="374151"/>
                </a:solidFill>
              </a:rPr>
              <a:t>truggle with tasks involving </a:t>
            </a:r>
            <a:r>
              <a:rPr b="1" lang="en-GB" sz="2000">
                <a:solidFill>
                  <a:srgbClr val="374151"/>
                </a:solidFill>
              </a:rPr>
              <a:t>punctuation symbols(“”)</a:t>
            </a:r>
            <a:r>
              <a:rPr lang="en-GB" sz="2000">
                <a:solidFill>
                  <a:srgbClr val="374151"/>
                </a:solidFill>
              </a:rPr>
              <a:t>.</a:t>
            </a:r>
            <a:endParaRPr sz="2000">
              <a:solidFill>
                <a:srgbClr val="374151"/>
              </a:solidFill>
            </a:endParaRPr>
          </a:p>
          <a:p>
            <a:pPr indent="0" lvl="0" marL="457200" rtl="0" algn="l">
              <a:spcBef>
                <a:spcPts val="1500"/>
              </a:spcBef>
              <a:spcAft>
                <a:spcPts val="0"/>
              </a:spcAft>
              <a:buNone/>
            </a:pPr>
            <a:r>
              <a:t/>
            </a:r>
            <a:endParaRPr sz="2000">
              <a:solidFill>
                <a:srgbClr val="374151"/>
              </a:solidFill>
            </a:endParaRPr>
          </a:p>
          <a:p>
            <a:pPr indent="-355600" lvl="0" marL="457200" rtl="0" algn="l">
              <a:spcBef>
                <a:spcPts val="1500"/>
              </a:spcBef>
              <a:spcAft>
                <a:spcPts val="0"/>
              </a:spcAft>
              <a:buClr>
                <a:srgbClr val="374151"/>
              </a:buClr>
              <a:buSzPts val="2000"/>
              <a:buChar char="●"/>
            </a:pPr>
            <a:r>
              <a:rPr lang="en-GB" sz="2000">
                <a:solidFill>
                  <a:srgbClr val="374151"/>
                </a:solidFill>
              </a:rPr>
              <a:t>Face challenges with </a:t>
            </a:r>
            <a:r>
              <a:rPr b="1" lang="en-GB" sz="2000">
                <a:solidFill>
                  <a:srgbClr val="374151"/>
                </a:solidFill>
              </a:rPr>
              <a:t>large contextual windows</a:t>
            </a:r>
            <a:r>
              <a:rPr lang="en-GB" sz="2000">
                <a:solidFill>
                  <a:srgbClr val="374151"/>
                </a:solidFill>
              </a:rPr>
              <a:t> for correct classification </a:t>
            </a:r>
            <a:r>
              <a:rPr b="1" lang="en-GB" sz="2000">
                <a:solidFill>
                  <a:srgbClr val="374151"/>
                </a:solidFill>
              </a:rPr>
              <a:t>due to the quadratic complexity</a:t>
            </a:r>
            <a:r>
              <a:rPr lang="en-GB" sz="2000">
                <a:solidFill>
                  <a:srgbClr val="374151"/>
                </a:solidFill>
              </a:rPr>
              <a:t> in computing </a:t>
            </a:r>
            <a:r>
              <a:rPr b="1" lang="en-GB" sz="2000">
                <a:solidFill>
                  <a:srgbClr val="374151"/>
                </a:solidFill>
              </a:rPr>
              <a:t>attention weights</a:t>
            </a:r>
            <a:r>
              <a:rPr lang="en-GB" sz="2000">
                <a:solidFill>
                  <a:srgbClr val="374151"/>
                </a:solidFill>
              </a:rPr>
              <a:t>.</a:t>
            </a:r>
            <a:endParaRPr sz="2100">
              <a:solidFill>
                <a:srgbClr val="37415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nvSpPr>
        <p:spPr>
          <a:xfrm>
            <a:off x="2740475" y="806500"/>
            <a:ext cx="506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Georgia"/>
              <a:ea typeface="Georgia"/>
              <a:cs typeface="Georgia"/>
              <a:sym typeface="Georgia"/>
            </a:endParaRPr>
          </a:p>
        </p:txBody>
      </p:sp>
      <p:sp>
        <p:nvSpPr>
          <p:cNvPr id="101" name="Google Shape;101;p19"/>
          <p:cNvSpPr txBox="1"/>
          <p:nvPr/>
        </p:nvSpPr>
        <p:spPr>
          <a:xfrm>
            <a:off x="465800" y="210850"/>
            <a:ext cx="8520600" cy="232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Clr>
                <a:schemeClr val="dk1"/>
              </a:buClr>
              <a:buSzPts val="1100"/>
              <a:buFont typeface="Arial"/>
              <a:buNone/>
            </a:pPr>
            <a:r>
              <a:t/>
            </a:r>
            <a:endParaRPr b="1" sz="1900">
              <a:solidFill>
                <a:schemeClr val="dk1"/>
              </a:solidFill>
              <a:latin typeface="Roboto"/>
              <a:ea typeface="Roboto"/>
              <a:cs typeface="Roboto"/>
              <a:sym typeface="Roboto"/>
            </a:endParaRPr>
          </a:p>
          <a:p>
            <a:pPr indent="0" lvl="0" marL="457200" rtl="0" algn="l">
              <a:lnSpc>
                <a:spcPct val="115000"/>
              </a:lnSpc>
              <a:spcBef>
                <a:spcPts val="1500"/>
              </a:spcBef>
              <a:spcAft>
                <a:spcPts val="0"/>
              </a:spcAft>
              <a:buNone/>
            </a:pPr>
            <a:r>
              <a:rPr lang="en-GB" sz="1200">
                <a:solidFill>
                  <a:schemeClr val="dk1"/>
                </a:solidFill>
                <a:latin typeface="Roboto"/>
                <a:ea typeface="Roboto"/>
                <a:cs typeface="Roboto"/>
                <a:sym typeface="Roboto"/>
              </a:rPr>
              <a:t>Detect propaganda techniques in news articles.</a:t>
            </a:r>
            <a:endParaRPr sz="1200">
              <a:solidFill>
                <a:schemeClr val="dk1"/>
              </a:solidFill>
              <a:latin typeface="Roboto"/>
              <a:ea typeface="Roboto"/>
              <a:cs typeface="Roboto"/>
              <a:sym typeface="Roboto"/>
            </a:endParaRPr>
          </a:p>
          <a:p>
            <a:pPr indent="-304800" lvl="1" marL="914400" rtl="0" algn="l">
              <a:lnSpc>
                <a:spcPct val="115000"/>
              </a:lnSpc>
              <a:spcBef>
                <a:spcPts val="1500"/>
              </a:spcBef>
              <a:spcAft>
                <a:spcPts val="0"/>
              </a:spcAft>
              <a:buClr>
                <a:schemeClr val="dk1"/>
              </a:buClr>
              <a:buSzPts val="1200"/>
              <a:buFont typeface="Roboto"/>
              <a:buChar char="●"/>
            </a:pPr>
            <a:r>
              <a:rPr lang="en-GB" sz="1200">
                <a:solidFill>
                  <a:schemeClr val="dk1"/>
                </a:solidFill>
                <a:latin typeface="Roboto"/>
                <a:ea typeface="Roboto"/>
                <a:cs typeface="Roboto"/>
                <a:sym typeface="Roboto"/>
              </a:rPr>
              <a:t>Span Identification (SI): Identify propaganda spans in the text.</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GB" sz="1200">
                <a:solidFill>
                  <a:schemeClr val="dk1"/>
                </a:solidFill>
                <a:latin typeface="Roboto"/>
                <a:ea typeface="Roboto"/>
                <a:cs typeface="Roboto"/>
                <a:sym typeface="Roboto"/>
              </a:rPr>
              <a:t>Technique Classification (TC): Classify each span into 14 classes.</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GB" sz="1200">
                <a:solidFill>
                  <a:schemeClr val="dk1"/>
                </a:solidFill>
                <a:latin typeface="Roboto"/>
                <a:ea typeface="Roboto"/>
                <a:cs typeface="Roboto"/>
                <a:sym typeface="Roboto"/>
              </a:rPr>
              <a:t>           </a:t>
            </a:r>
            <a:endParaRPr b="1" sz="1900">
              <a:solidFill>
                <a:schemeClr val="dk1"/>
              </a:solidFill>
              <a:latin typeface="Roboto"/>
              <a:ea typeface="Roboto"/>
              <a:cs typeface="Roboto"/>
              <a:sym typeface="Roboto"/>
            </a:endParaRPr>
          </a:p>
          <a:p>
            <a:pPr indent="0" lvl="0" marL="457200" rtl="0" algn="l">
              <a:lnSpc>
                <a:spcPct val="115000"/>
              </a:lnSpc>
              <a:spcBef>
                <a:spcPts val="1500"/>
              </a:spcBef>
              <a:spcAft>
                <a:spcPts val="1500"/>
              </a:spcAft>
              <a:buNone/>
            </a:pPr>
            <a:r>
              <a:rPr lang="en-GB" sz="1200">
                <a:solidFill>
                  <a:schemeClr val="dk1"/>
                </a:solidFill>
                <a:latin typeface="Roboto"/>
                <a:ea typeface="Roboto"/>
                <a:cs typeface="Roboto"/>
                <a:sym typeface="Roboto"/>
              </a:rPr>
              <a:t> </a:t>
            </a:r>
            <a:endParaRPr sz="1200">
              <a:solidFill>
                <a:schemeClr val="dk1"/>
              </a:solidFill>
              <a:latin typeface="Georgia"/>
              <a:ea typeface="Georgia"/>
              <a:cs typeface="Georgia"/>
              <a:sym typeface="Georgia"/>
            </a:endParaRPr>
          </a:p>
        </p:txBody>
      </p:sp>
      <p:sp>
        <p:nvSpPr>
          <p:cNvPr id="102" name="Google Shape;102;p19"/>
          <p:cNvSpPr txBox="1"/>
          <p:nvPr>
            <p:ph type="title"/>
          </p:nvPr>
        </p:nvSpPr>
        <p:spPr>
          <a:xfrm>
            <a:off x="311700" y="2108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Clr>
                <a:schemeClr val="dk1"/>
              </a:buClr>
              <a:buSzPts val="1100"/>
              <a:buFont typeface="Arial"/>
              <a:buNone/>
            </a:pPr>
            <a:r>
              <a:rPr b="1" lang="en-GB" sz="1900">
                <a:latin typeface="Roboto"/>
                <a:ea typeface="Roboto"/>
                <a:cs typeface="Roboto"/>
                <a:sym typeface="Roboto"/>
              </a:rPr>
              <a:t>Task 1: Propaganda Detection</a:t>
            </a:r>
            <a:endParaRPr sz="3520"/>
          </a:p>
        </p:txBody>
      </p:sp>
      <p:sp>
        <p:nvSpPr>
          <p:cNvPr id="103" name="Google Shape;103;p19"/>
          <p:cNvSpPr txBox="1"/>
          <p:nvPr/>
        </p:nvSpPr>
        <p:spPr>
          <a:xfrm>
            <a:off x="381500" y="1834100"/>
            <a:ext cx="68301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1500"/>
              </a:spcAft>
              <a:buNone/>
            </a:pPr>
            <a:r>
              <a:rPr b="1" lang="en-GB" sz="1900">
                <a:solidFill>
                  <a:schemeClr val="dk1"/>
                </a:solidFill>
                <a:latin typeface="Roboto"/>
                <a:ea typeface="Roboto"/>
                <a:cs typeface="Roboto"/>
                <a:sym typeface="Roboto"/>
              </a:rPr>
              <a:t>Task 2: Keyphrase Extraction </a:t>
            </a:r>
            <a:endParaRPr/>
          </a:p>
        </p:txBody>
      </p:sp>
      <p:sp>
        <p:nvSpPr>
          <p:cNvPr id="104" name="Google Shape;104;p19"/>
          <p:cNvSpPr txBox="1"/>
          <p:nvPr/>
        </p:nvSpPr>
        <p:spPr>
          <a:xfrm>
            <a:off x="1008750" y="2476075"/>
            <a:ext cx="5741700" cy="98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Clr>
                <a:schemeClr val="dk1"/>
              </a:buClr>
              <a:buSzPts val="1100"/>
              <a:buFont typeface="Arial"/>
              <a:buNone/>
            </a:pPr>
            <a:r>
              <a:rPr lang="en-GB" sz="1200">
                <a:solidFill>
                  <a:schemeClr val="dk1"/>
                </a:solidFill>
                <a:latin typeface="Roboto"/>
                <a:ea typeface="Roboto"/>
                <a:cs typeface="Roboto"/>
                <a:sym typeface="Roboto"/>
              </a:rPr>
              <a:t>Extract keyphrases and relations from scientific publications.</a:t>
            </a:r>
            <a:endParaRPr sz="1200">
              <a:solidFill>
                <a:schemeClr val="dk1"/>
              </a:solidFill>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GB" sz="1200">
                <a:solidFill>
                  <a:schemeClr val="dk1"/>
                </a:solidFill>
                <a:latin typeface="Roboto"/>
                <a:ea typeface="Roboto"/>
                <a:cs typeface="Roboto"/>
                <a:sym typeface="Roboto"/>
              </a:rPr>
              <a:t>Keyphrase Identification (KI): Search for all keyphrase within the text.</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GB" sz="1200">
                <a:solidFill>
                  <a:schemeClr val="dk1"/>
                </a:solidFill>
                <a:latin typeface="Roboto"/>
                <a:ea typeface="Roboto"/>
                <a:cs typeface="Roboto"/>
                <a:sym typeface="Roboto"/>
              </a:rPr>
              <a:t>Keyphrase Classification (KC): Classify keyphrase into three classes.</a:t>
            </a:r>
            <a:endParaRPr sz="1800">
              <a:solidFill>
                <a:schemeClr val="dk2"/>
              </a:solidFill>
            </a:endParaRPr>
          </a:p>
        </p:txBody>
      </p:sp>
      <p:sp>
        <p:nvSpPr>
          <p:cNvPr id="105" name="Google Shape;105;p19"/>
          <p:cNvSpPr txBox="1"/>
          <p:nvPr/>
        </p:nvSpPr>
        <p:spPr>
          <a:xfrm>
            <a:off x="1008750" y="4016525"/>
            <a:ext cx="8793900" cy="5817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500"/>
              </a:spcBef>
              <a:spcAft>
                <a:spcPts val="0"/>
              </a:spcAft>
              <a:buClr>
                <a:schemeClr val="dk1"/>
              </a:buClr>
              <a:buSzPts val="1200"/>
              <a:buFont typeface="Roboto"/>
              <a:buChar char="●"/>
            </a:pPr>
            <a:r>
              <a:rPr lang="en-GB" sz="1200">
                <a:solidFill>
                  <a:schemeClr val="dk1"/>
                </a:solidFill>
                <a:latin typeface="Roboto"/>
                <a:ea typeface="Roboto"/>
                <a:cs typeface="Roboto"/>
                <a:sym typeface="Roboto"/>
              </a:rPr>
              <a:t>    Input sequence length, especially with "Repetition" spans.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GB" sz="1200">
                <a:solidFill>
                  <a:schemeClr val="dk1"/>
                </a:solidFill>
                <a:latin typeface="Roboto"/>
                <a:ea typeface="Roboto"/>
                <a:cs typeface="Roboto"/>
                <a:sym typeface="Roboto"/>
              </a:rPr>
              <a:t>    Nested spans and varying span borders.</a:t>
            </a:r>
            <a:endParaRPr sz="1200">
              <a:solidFill>
                <a:schemeClr val="dk1"/>
              </a:solidFill>
              <a:latin typeface="Roboto"/>
              <a:ea typeface="Roboto"/>
              <a:cs typeface="Roboto"/>
              <a:sym typeface="Roboto"/>
            </a:endParaRPr>
          </a:p>
        </p:txBody>
      </p:sp>
      <p:sp>
        <p:nvSpPr>
          <p:cNvPr id="106" name="Google Shape;106;p19"/>
          <p:cNvSpPr txBox="1"/>
          <p:nvPr/>
        </p:nvSpPr>
        <p:spPr>
          <a:xfrm>
            <a:off x="338900" y="3462775"/>
            <a:ext cx="68301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1500"/>
              </a:spcAft>
              <a:buNone/>
            </a:pPr>
            <a:r>
              <a:rPr b="1" lang="en-GB" sz="1900">
                <a:solidFill>
                  <a:schemeClr val="dk1"/>
                </a:solidFill>
                <a:latin typeface="Roboto"/>
                <a:ea typeface="Roboto"/>
                <a:cs typeface="Roboto"/>
                <a:sym typeface="Roboto"/>
              </a:rPr>
              <a:t>Analyse the issues: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2196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990"/>
              <a:buFont typeface="Arial"/>
              <a:buNone/>
            </a:pPr>
            <a:r>
              <a:rPr lang="en-GB" sz="2420"/>
              <a:t>S</a:t>
            </a:r>
            <a:r>
              <a:rPr lang="en-GB" sz="2420"/>
              <a:t>pan identification (SI)</a:t>
            </a:r>
            <a:endParaRPr sz="2420"/>
          </a:p>
        </p:txBody>
      </p:sp>
      <p:sp>
        <p:nvSpPr>
          <p:cNvPr id="112" name="Google Shape;112;p20"/>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solidFill>
                  <a:schemeClr val="dk1"/>
                </a:solidFill>
              </a:rPr>
              <a:t>“</a:t>
            </a:r>
            <a:r>
              <a:rPr lang="en-GB" sz="1600">
                <a:solidFill>
                  <a:schemeClr val="dk1"/>
                </a:solidFill>
              </a:rPr>
              <a:t>In a</a:t>
            </a:r>
            <a:r>
              <a:rPr lang="en-GB" sz="1600"/>
              <a:t> </a:t>
            </a:r>
            <a:r>
              <a:rPr b="1" lang="en-GB" sz="1600">
                <a:solidFill>
                  <a:srgbClr val="A64D79"/>
                </a:solidFill>
              </a:rPr>
              <a:t>shocking development</a:t>
            </a:r>
            <a:r>
              <a:rPr lang="en-GB" sz="1600"/>
              <a:t>, </a:t>
            </a:r>
            <a:r>
              <a:rPr lang="en-GB" sz="1600">
                <a:solidFill>
                  <a:schemeClr val="dk1"/>
                </a:solidFill>
              </a:rPr>
              <a:t>the government has once again failed to deliver on its promises, continuing its trend of incompetence. Officials claim that the delay in implementing the new policy is due to unforeseen logistical challenges, but insiders report that it's actually a result of the administration's</a:t>
            </a:r>
            <a:r>
              <a:rPr lang="en-GB" sz="1600"/>
              <a:t> </a:t>
            </a:r>
            <a:r>
              <a:rPr b="1" lang="en-GB" sz="1600">
                <a:solidFill>
                  <a:srgbClr val="A64D79"/>
                </a:solidFill>
              </a:rPr>
              <a:t>sheer laziness and lack of commitment</a:t>
            </a:r>
            <a:r>
              <a:rPr lang="en-GB" sz="1600"/>
              <a:t> </a:t>
            </a:r>
            <a:r>
              <a:rPr lang="en-GB" sz="1600">
                <a:solidFill>
                  <a:schemeClr val="dk1"/>
                </a:solidFill>
              </a:rPr>
              <a:t>to the public. Meanwhile</a:t>
            </a:r>
            <a:r>
              <a:rPr lang="en-GB" sz="1600"/>
              <a:t>, </a:t>
            </a:r>
            <a:r>
              <a:rPr b="1" lang="en-GB" sz="1600">
                <a:solidFill>
                  <a:srgbClr val="85200C"/>
                </a:solidFill>
              </a:rPr>
              <a:t>experts agree that this policy is essential for the nation's progress</a:t>
            </a:r>
            <a:r>
              <a:rPr lang="en-GB" sz="1600">
                <a:solidFill>
                  <a:schemeClr val="dk1"/>
                </a:solidFill>
              </a:rPr>
              <a:t>, and</a:t>
            </a:r>
            <a:r>
              <a:rPr lang="en-GB" sz="1600"/>
              <a:t> </a:t>
            </a:r>
            <a:r>
              <a:rPr b="1" lang="en-GB" sz="1600">
                <a:solidFill>
                  <a:srgbClr val="0B5394"/>
                </a:solidFill>
              </a:rPr>
              <a:t>any delay could be disastrous</a:t>
            </a:r>
            <a:r>
              <a:rPr lang="en-GB" sz="1600">
                <a:solidFill>
                  <a:schemeClr val="dk1"/>
                </a:solidFill>
              </a:rPr>
              <a:t>.”</a:t>
            </a:r>
            <a:endParaRPr sz="1600">
              <a:solidFill>
                <a:schemeClr val="dk1"/>
              </a:solidFill>
            </a:endParaRPr>
          </a:p>
          <a:p>
            <a:pPr indent="0" lvl="0" marL="0" rtl="0" algn="l">
              <a:lnSpc>
                <a:spcPct val="95000"/>
              </a:lnSpc>
              <a:spcBef>
                <a:spcPts val="1200"/>
              </a:spcBef>
              <a:spcAft>
                <a:spcPts val="1200"/>
              </a:spcAft>
              <a:buClr>
                <a:schemeClr val="dk1"/>
              </a:buClr>
              <a:buSzPts val="275"/>
              <a:buFont typeface="Arial"/>
              <a:buNone/>
            </a:pPr>
            <a:r>
              <a:t/>
            </a:r>
            <a:endParaRPr b="1" sz="850">
              <a:solidFill>
                <a:srgbClr val="FF0000"/>
              </a:solidFill>
            </a:endParaRPr>
          </a:p>
        </p:txBody>
      </p:sp>
      <p:sp>
        <p:nvSpPr>
          <p:cNvPr id="113" name="Google Shape;113;p20"/>
          <p:cNvSpPr txBox="1"/>
          <p:nvPr/>
        </p:nvSpPr>
        <p:spPr>
          <a:xfrm>
            <a:off x="335825" y="3322950"/>
            <a:ext cx="8496600" cy="16437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1100"/>
              <a:buFont typeface="Arial"/>
              <a:buNone/>
            </a:pPr>
            <a:r>
              <a:rPr b="1" lang="en-GB" sz="1500">
                <a:solidFill>
                  <a:srgbClr val="85200C"/>
                </a:solidFill>
              </a:rPr>
              <a:t>Loaded Language</a:t>
            </a:r>
            <a:r>
              <a:rPr b="1" lang="en-GB" sz="1500">
                <a:solidFill>
                  <a:schemeClr val="dk1"/>
                </a:solidFill>
              </a:rPr>
              <a:t>: </a:t>
            </a:r>
            <a:r>
              <a:rPr lang="en-GB" sz="1500">
                <a:solidFill>
                  <a:schemeClr val="dk1"/>
                </a:solidFill>
              </a:rPr>
              <a:t>emotionally charged or biased language to influence the reader's perception</a:t>
            </a:r>
            <a:r>
              <a:rPr lang="en-GB" sz="1500">
                <a:solidFill>
                  <a:schemeClr val="dk2"/>
                </a:solidFill>
              </a:rPr>
              <a:t> </a:t>
            </a:r>
            <a:endParaRPr sz="1500">
              <a:solidFill>
                <a:schemeClr val="dk2"/>
              </a:solidFill>
            </a:endParaRPr>
          </a:p>
          <a:p>
            <a:pPr indent="0" lvl="0" marL="0" rtl="0" algn="l">
              <a:lnSpc>
                <a:spcPct val="95000"/>
              </a:lnSpc>
              <a:spcBef>
                <a:spcPts val="1200"/>
              </a:spcBef>
              <a:spcAft>
                <a:spcPts val="0"/>
              </a:spcAft>
              <a:buClr>
                <a:schemeClr val="dk1"/>
              </a:buClr>
              <a:buSzPts val="1100"/>
              <a:buFont typeface="Arial"/>
              <a:buNone/>
            </a:pPr>
            <a:r>
              <a:rPr b="1" lang="en-GB" sz="1500">
                <a:solidFill>
                  <a:srgbClr val="0B5394"/>
                </a:solidFill>
              </a:rPr>
              <a:t>Black-and-White Fallacy</a:t>
            </a:r>
            <a:r>
              <a:rPr b="1" lang="en-GB" sz="1500">
                <a:solidFill>
                  <a:schemeClr val="dk1"/>
                </a:solidFill>
              </a:rPr>
              <a:t>: </a:t>
            </a:r>
            <a:r>
              <a:rPr lang="en-GB" sz="1500">
                <a:solidFill>
                  <a:schemeClr val="dk1"/>
                </a:solidFill>
              </a:rPr>
              <a:t>extreme terms without acknowledging any middle ground or alternative perspectives</a:t>
            </a:r>
            <a:endParaRPr sz="1500">
              <a:solidFill>
                <a:schemeClr val="dk1"/>
              </a:solidFill>
            </a:endParaRPr>
          </a:p>
          <a:p>
            <a:pPr indent="0" lvl="0" marL="0" rtl="0" algn="l">
              <a:lnSpc>
                <a:spcPct val="95000"/>
              </a:lnSpc>
              <a:spcBef>
                <a:spcPts val="1200"/>
              </a:spcBef>
              <a:spcAft>
                <a:spcPts val="1200"/>
              </a:spcAft>
              <a:buClr>
                <a:schemeClr val="dk1"/>
              </a:buClr>
              <a:buSzPts val="1100"/>
              <a:buFont typeface="Arial"/>
              <a:buNone/>
            </a:pPr>
            <a:r>
              <a:rPr b="1" lang="en-GB" sz="1500">
                <a:solidFill>
                  <a:srgbClr val="A64D79"/>
                </a:solidFill>
              </a:rPr>
              <a:t>Appeal to Authority:</a:t>
            </a:r>
            <a:r>
              <a:rPr b="1" lang="en-GB" sz="1500">
                <a:solidFill>
                  <a:srgbClr val="FF0000"/>
                </a:solidFill>
              </a:rPr>
              <a:t>  </a:t>
            </a:r>
            <a:r>
              <a:rPr lang="en-GB" sz="1500">
                <a:solidFill>
                  <a:schemeClr val="dk1"/>
                </a:solidFill>
              </a:rPr>
              <a:t>unnamed experts to lend credibility to the claim without providing evidence</a:t>
            </a:r>
            <a:r>
              <a:rPr lang="en-GB" sz="1500">
                <a:solidFill>
                  <a:schemeClr val="dk2"/>
                </a:solidFill>
              </a:rPr>
              <a:t> </a:t>
            </a:r>
            <a:endParaRPr sz="1500">
              <a:solidFill>
                <a:schemeClr val="dk2"/>
              </a:solidFill>
            </a:endParaRPr>
          </a:p>
        </p:txBody>
      </p:sp>
      <p:sp>
        <p:nvSpPr>
          <p:cNvPr id="114" name="Google Shape;114;p20"/>
          <p:cNvSpPr txBox="1"/>
          <p:nvPr/>
        </p:nvSpPr>
        <p:spPr>
          <a:xfrm>
            <a:off x="311700" y="2792700"/>
            <a:ext cx="83118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200">
                <a:solidFill>
                  <a:schemeClr val="dk1"/>
                </a:solidFill>
              </a:rPr>
              <a:t>Technique classification (TC)</a:t>
            </a:r>
            <a:endParaRPr sz="22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320"/>
              <a:t>Keyphrase Identification (KI)</a:t>
            </a:r>
            <a:endParaRPr sz="2320"/>
          </a:p>
        </p:txBody>
      </p:sp>
      <p:sp>
        <p:nvSpPr>
          <p:cNvPr id="120" name="Google Shape;120;p21"/>
          <p:cNvSpPr txBox="1"/>
          <p:nvPr>
            <p:ph idx="1" type="body"/>
          </p:nvPr>
        </p:nvSpPr>
        <p:spPr>
          <a:xfrm>
            <a:off x="375600" y="11247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t>
            </a:r>
            <a:r>
              <a:rPr b="1" lang="en-GB">
                <a:solidFill>
                  <a:srgbClr val="274E13"/>
                </a:solidFill>
              </a:rPr>
              <a:t>Green tea</a:t>
            </a:r>
            <a:r>
              <a:rPr lang="en-GB">
                <a:solidFill>
                  <a:srgbClr val="274E13"/>
                </a:solidFill>
              </a:rPr>
              <a:t> </a:t>
            </a:r>
            <a:r>
              <a:rPr lang="en-GB">
                <a:solidFill>
                  <a:schemeClr val="dk1"/>
                </a:solidFill>
              </a:rPr>
              <a:t>offers various health benefits. Its high</a:t>
            </a:r>
            <a:r>
              <a:rPr lang="en-GB"/>
              <a:t> </a:t>
            </a:r>
            <a:r>
              <a:rPr b="1" lang="en-GB">
                <a:solidFill>
                  <a:srgbClr val="274E13"/>
                </a:solidFill>
              </a:rPr>
              <a:t>antioxidant content</a:t>
            </a:r>
            <a:r>
              <a:rPr b="1" lang="en-GB">
                <a:solidFill>
                  <a:srgbClr val="38761D"/>
                </a:solidFill>
              </a:rPr>
              <a:t> </a:t>
            </a:r>
            <a:r>
              <a:rPr lang="en-GB"/>
              <a:t>helps </a:t>
            </a:r>
            <a:r>
              <a:rPr b="1" lang="en-GB">
                <a:solidFill>
                  <a:srgbClr val="85200C"/>
                </a:solidFill>
              </a:rPr>
              <a:t>reduce stress</a:t>
            </a:r>
            <a:r>
              <a:rPr lang="en-GB"/>
              <a:t> </a:t>
            </a:r>
            <a:r>
              <a:rPr lang="en-GB">
                <a:solidFill>
                  <a:schemeClr val="dk1"/>
                </a:solidFill>
              </a:rPr>
              <a:t>and </a:t>
            </a:r>
            <a:r>
              <a:rPr b="1" lang="en-GB">
                <a:solidFill>
                  <a:srgbClr val="85200C"/>
                </a:solidFill>
              </a:rPr>
              <a:t>improves brain function</a:t>
            </a:r>
            <a:r>
              <a:rPr lang="en-GB"/>
              <a:t>."</a:t>
            </a:r>
            <a:endParaRPr/>
          </a:p>
          <a:p>
            <a:pPr indent="0" lvl="0" marL="0" rtl="0" algn="l">
              <a:spcBef>
                <a:spcPts val="1200"/>
              </a:spcBef>
              <a:spcAft>
                <a:spcPts val="0"/>
              </a:spcAft>
              <a:buNone/>
            </a:pPr>
            <a:r>
              <a:t/>
            </a:r>
            <a:endParaRPr/>
          </a:p>
          <a:p>
            <a:pPr indent="0" lvl="0" marL="0" rtl="0" algn="l">
              <a:lnSpc>
                <a:spcPct val="100000"/>
              </a:lnSpc>
              <a:spcBef>
                <a:spcPts val="1200"/>
              </a:spcBef>
              <a:spcAft>
                <a:spcPts val="0"/>
              </a:spcAft>
              <a:buNone/>
            </a:pPr>
            <a:r>
              <a:t/>
            </a:r>
            <a:endParaRPr/>
          </a:p>
          <a:p>
            <a:pPr indent="-342900" lvl="0" marL="457200" rtl="0" algn="l">
              <a:lnSpc>
                <a:spcPct val="100000"/>
              </a:lnSpc>
              <a:spcBef>
                <a:spcPts val="0"/>
              </a:spcBef>
              <a:spcAft>
                <a:spcPts val="0"/>
              </a:spcAft>
              <a:buClr>
                <a:srgbClr val="274E13"/>
              </a:buClr>
              <a:buSzPts val="1800"/>
              <a:buChar char="-"/>
            </a:pPr>
            <a:r>
              <a:rPr b="1" lang="en-GB">
                <a:solidFill>
                  <a:srgbClr val="274E13"/>
                </a:solidFill>
              </a:rPr>
              <a:t>Substance </a:t>
            </a:r>
            <a:endParaRPr b="1">
              <a:solidFill>
                <a:srgbClr val="274E13"/>
              </a:solidFill>
            </a:endParaRPr>
          </a:p>
          <a:p>
            <a:pPr indent="-342900" lvl="0" marL="457200" rtl="0" algn="l">
              <a:lnSpc>
                <a:spcPct val="100000"/>
              </a:lnSpc>
              <a:spcBef>
                <a:spcPts val="0"/>
              </a:spcBef>
              <a:spcAft>
                <a:spcPts val="0"/>
              </a:spcAft>
              <a:buClr>
                <a:srgbClr val="85200C"/>
              </a:buClr>
              <a:buSzPts val="1800"/>
              <a:buChar char="-"/>
            </a:pPr>
            <a:r>
              <a:rPr b="1" lang="en-GB">
                <a:solidFill>
                  <a:srgbClr val="85200C"/>
                </a:solidFill>
              </a:rPr>
              <a:t>Effect</a:t>
            </a:r>
            <a:endParaRPr b="1">
              <a:solidFill>
                <a:srgbClr val="85200C"/>
              </a:solidFill>
            </a:endParaRPr>
          </a:p>
        </p:txBody>
      </p:sp>
      <p:sp>
        <p:nvSpPr>
          <p:cNvPr id="121" name="Google Shape;121;p21"/>
          <p:cNvSpPr txBox="1"/>
          <p:nvPr/>
        </p:nvSpPr>
        <p:spPr>
          <a:xfrm>
            <a:off x="331350" y="2177675"/>
            <a:ext cx="8456700" cy="6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200">
                <a:solidFill>
                  <a:schemeClr val="dk1"/>
                </a:solidFill>
              </a:rPr>
              <a:t>Keyphrase Classification (KC)</a:t>
            </a:r>
            <a:endParaRPr sz="2200">
              <a:solidFill>
                <a:schemeClr val="dk1"/>
              </a:solidFill>
            </a:endParaRPr>
          </a:p>
          <a:p>
            <a:pPr indent="0" lvl="0" marL="0" rtl="0" algn="l">
              <a:spcBef>
                <a:spcPts val="0"/>
              </a:spcBef>
              <a:spcAft>
                <a:spcPts val="0"/>
              </a:spcAft>
              <a:buNone/>
            </a:pPr>
            <a:r>
              <a:t/>
            </a:r>
            <a:endParaRPr b="1"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